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9" r:id="rId1"/>
  </p:sldMasterIdLst>
  <p:notesMasterIdLst>
    <p:notesMasterId r:id="rId19"/>
  </p:notesMasterIdLst>
  <p:sldIdLst>
    <p:sldId id="257" r:id="rId2"/>
    <p:sldId id="258" r:id="rId3"/>
    <p:sldId id="275" r:id="rId4"/>
    <p:sldId id="259" r:id="rId5"/>
    <p:sldId id="260" r:id="rId6"/>
    <p:sldId id="263" r:id="rId7"/>
    <p:sldId id="267" r:id="rId8"/>
    <p:sldId id="266" r:id="rId9"/>
    <p:sldId id="268" r:id="rId10"/>
    <p:sldId id="264" r:id="rId11"/>
    <p:sldId id="265" r:id="rId12"/>
    <p:sldId id="269" r:id="rId13"/>
    <p:sldId id="271" r:id="rId14"/>
    <p:sldId id="272" r:id="rId15"/>
    <p:sldId id="273" r:id="rId16"/>
    <p:sldId id="274"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80652"/>
    <a:srgbClr val="740C76"/>
    <a:srgbClr val="7F010A"/>
    <a:srgbClr val="F61A2F"/>
    <a:srgbClr val="0A4B05"/>
    <a:srgbClr val="062B03"/>
    <a:srgbClr val="56F8D9"/>
    <a:srgbClr val="56020A"/>
    <a:srgbClr val="A80414"/>
    <a:srgbClr val="C5C5C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6332B-8302-427C-8E67-6E57D093D926}" type="datetimeFigureOut">
              <a:rPr lang="en-US" smtClean="0"/>
              <a:pPr/>
              <a:t>8/1/2019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3EF22-7BFC-43F6-A102-706F899CBCE9}" type="slidenum">
              <a:rPr lang="en-US" smtClean="0"/>
              <a:pPr/>
              <a:t>‹#›</a:t>
            </a:fld>
            <a:endParaRPr lang="en-US"/>
          </a:p>
        </p:txBody>
      </p:sp>
    </p:spTree>
    <p:extLst>
      <p:ext uri="{BB962C8B-B14F-4D97-AF65-F5344CB8AC3E}">
        <p14:creationId xmlns:p14="http://schemas.microsoft.com/office/powerpoint/2010/main" xmlns="" val="342953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B3EF22-7BFC-43F6-A102-706F899CBCE9}" type="slidenum">
              <a:rPr lang="en-US" smtClean="0"/>
              <a:pPr/>
              <a:t>17</a:t>
            </a:fld>
            <a:endParaRPr lang="en-US"/>
          </a:p>
        </p:txBody>
      </p:sp>
    </p:spTree>
    <p:extLst>
      <p:ext uri="{BB962C8B-B14F-4D97-AF65-F5344CB8AC3E}">
        <p14:creationId xmlns:p14="http://schemas.microsoft.com/office/powerpoint/2010/main" xmlns="" val="1456790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603185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98314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349920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00160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631237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52981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xmlns="" val="1114220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11116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pPr/>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xmlns="" val="884690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80066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pPr/>
              <a:t>8/1/2019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xmlns="" val="97964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7932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42786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971878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pPr/>
              <a:t>8/1/2019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xmlns="" val="69892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8/1/2019</a:t>
            </a:fld>
            <a:endParaRPr lang="en-US" dirty="0"/>
          </a:p>
        </p:txBody>
      </p:sp>
    </p:spTree>
    <p:extLst>
      <p:ext uri="{BB962C8B-B14F-4D97-AF65-F5344CB8AC3E}">
        <p14:creationId xmlns:p14="http://schemas.microsoft.com/office/powerpoint/2010/main" xmlns="" val="151487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93426563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m.wikipedia.org/" TargetMode="External"/><Relationship Id="rId7" Type="http://schemas.openxmlformats.org/officeDocument/2006/relationships/hyperlink" Target="http://www.healthline.com/" TargetMode="External"/><Relationship Id="rId2" Type="http://schemas.openxmlformats.org/officeDocument/2006/relationships/hyperlink" Target="https://in.pintrest.com/" TargetMode="External"/><Relationship Id="rId1" Type="http://schemas.openxmlformats.org/officeDocument/2006/relationships/slideLayout" Target="../slideLayouts/slideLayout2.xml"/><Relationship Id="rId6" Type="http://schemas.openxmlformats.org/officeDocument/2006/relationships/hyperlink" Target="http://www.healthyplace.com/" TargetMode="External"/><Relationship Id="rId5" Type="http://schemas.openxmlformats.org/officeDocument/2006/relationships/hyperlink" Target="https://www.additudemag.com/" TargetMode="External"/><Relationship Id="rId4" Type="http://schemas.openxmlformats.org/officeDocument/2006/relationships/hyperlink" Target="http://www.medicinenet.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1668" y="0"/>
            <a:ext cx="12333668" cy="6858000"/>
          </a:xfrm>
          <a:prstGeom prst="rect">
            <a:avLst/>
          </a:prstGeom>
        </p:spPr>
      </p:pic>
      <p:sp>
        <p:nvSpPr>
          <p:cNvPr id="3" name="Rectangle 2"/>
          <p:cNvSpPr/>
          <p:nvPr/>
        </p:nvSpPr>
        <p:spPr>
          <a:xfrm>
            <a:off x="1132018" y="2967335"/>
            <a:ext cx="9927975" cy="923330"/>
          </a:xfrm>
          <a:prstGeom prst="rect">
            <a:avLst/>
          </a:prstGeom>
          <a:noFill/>
        </p:spPr>
        <p:txBody>
          <a:bodyPr wrap="none" lIns="91440" tIns="45720" rIns="91440" bIns="45720">
            <a:spAutoFit/>
          </a:bodyPr>
          <a:lstStyle/>
          <a:p>
            <a:pPr algn="ctr"/>
            <a:r>
              <a:rPr lang="en-US" sz="54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REHABILITATION PSYCHOLOGY</a:t>
            </a:r>
            <a:endParaRPr lang="en-US" sz="54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xmlns="" val="1819494887"/>
      </p:ext>
    </p:extLst>
  </p:cSld>
  <p:clrMapOvr>
    <a:masterClrMapping/>
  </p:clrMapOvr>
  <mc:AlternateContent xmlns:mc="http://schemas.openxmlformats.org/markup-compatibility/2006">
    <mc:Choice xmlns:p14="http://schemas.microsoft.com/office/powerpoint/2010/main" xmlns="" Requires="p14">
      <p:transition spd="med" p14:dur="700" advTm="2808">
        <p:fade/>
      </p:transition>
    </mc:Choice>
    <mc:Fallback>
      <p:transition spd="med" advTm="2808">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9246"/>
            <a:ext cx="8596668" cy="824247"/>
          </a:xfrm>
        </p:spPr>
        <p:txBody>
          <a:bodyPr/>
          <a:lstStyle/>
          <a:p>
            <a:r>
              <a:rPr lang="en-US" dirty="0" smtClean="0"/>
              <a:t>      </a:t>
            </a:r>
            <a:r>
              <a:rPr lang="en-US" sz="4000" dirty="0" smtClean="0">
                <a:solidFill>
                  <a:schemeClr val="accent2">
                    <a:lumMod val="50000"/>
                  </a:schemeClr>
                </a:solidFill>
              </a:rPr>
              <a:t>CAUSES OF SPEECH DISORDER</a:t>
            </a:r>
            <a:endParaRPr lang="en-US" sz="4000" dirty="0">
              <a:solidFill>
                <a:schemeClr val="accent2">
                  <a:lumMod val="50000"/>
                </a:schemeClr>
              </a:solidFill>
            </a:endParaRPr>
          </a:p>
        </p:txBody>
      </p:sp>
      <p:sp>
        <p:nvSpPr>
          <p:cNvPr id="3" name="Content Placeholder 2"/>
          <p:cNvSpPr>
            <a:spLocks noGrp="1"/>
          </p:cNvSpPr>
          <p:nvPr>
            <p:ph idx="1"/>
          </p:nvPr>
        </p:nvSpPr>
        <p:spPr>
          <a:xfrm>
            <a:off x="677334" y="1365161"/>
            <a:ext cx="8596668" cy="5241701"/>
          </a:xfrm>
        </p:spPr>
        <p:txBody>
          <a:bodyPr>
            <a:normAutofit/>
          </a:bodyPr>
          <a:lstStyle/>
          <a:p>
            <a:pPr marL="0" indent="0">
              <a:buClr>
                <a:srgbClr val="7030A0"/>
              </a:buClr>
              <a:buSzPct val="132000"/>
              <a:buNone/>
            </a:pPr>
            <a:r>
              <a:rPr lang="en-US" dirty="0" smtClean="0"/>
              <a:t>         </a:t>
            </a:r>
            <a:r>
              <a:rPr lang="en-US" sz="3600" i="1" dirty="0" smtClean="0">
                <a:latin typeface="Times New Roman" panose="02020603050405020304" pitchFamily="18" charset="0"/>
                <a:cs typeface="Times New Roman" panose="02020603050405020304" pitchFamily="18" charset="0"/>
              </a:rPr>
              <a:t>Most of the cases cause are unknown.</a:t>
            </a:r>
          </a:p>
          <a:p>
            <a:pPr>
              <a:buClr>
                <a:srgbClr val="7030A0"/>
              </a:buClr>
              <a:buSzPct val="132000"/>
              <a:buFont typeface="Wingdings" panose="05000000000000000000" pitchFamily="2" charset="2"/>
              <a:buChar char="ü"/>
            </a:pPr>
            <a:r>
              <a:rPr lang="en-US" sz="3600" i="1" dirty="0" smtClean="0">
                <a:latin typeface="Times New Roman" panose="02020603050405020304" pitchFamily="18" charset="0"/>
                <a:cs typeface="Times New Roman" panose="02020603050405020304" pitchFamily="18" charset="0"/>
              </a:rPr>
              <a:t>Hearing Loss.</a:t>
            </a:r>
          </a:p>
          <a:p>
            <a:pPr>
              <a:buClr>
                <a:srgbClr val="7030A0"/>
              </a:buClr>
              <a:buSzPct val="132000"/>
              <a:buFont typeface="Wingdings" panose="05000000000000000000" pitchFamily="2" charset="2"/>
              <a:buChar char="ü"/>
            </a:pPr>
            <a:r>
              <a:rPr lang="en-US" sz="3600" i="1" dirty="0" smtClean="0">
                <a:latin typeface="Times New Roman" panose="02020603050405020304" pitchFamily="18" charset="0"/>
                <a:cs typeface="Times New Roman" panose="02020603050405020304" pitchFamily="18" charset="0"/>
              </a:rPr>
              <a:t>Neurological Disorder.</a:t>
            </a:r>
          </a:p>
          <a:p>
            <a:pPr>
              <a:buClr>
                <a:srgbClr val="7030A0"/>
              </a:buClr>
              <a:buSzPct val="132000"/>
              <a:buFont typeface="Wingdings" panose="05000000000000000000" pitchFamily="2" charset="2"/>
              <a:buChar char="ü"/>
            </a:pPr>
            <a:r>
              <a:rPr lang="en-US" sz="3600" i="1" dirty="0" smtClean="0">
                <a:latin typeface="Times New Roman" panose="02020603050405020304" pitchFamily="18" charset="0"/>
                <a:cs typeface="Times New Roman" panose="02020603050405020304" pitchFamily="18" charset="0"/>
              </a:rPr>
              <a:t>Brain Injury.</a:t>
            </a:r>
          </a:p>
          <a:p>
            <a:pPr>
              <a:buClr>
                <a:srgbClr val="7030A0"/>
              </a:buClr>
              <a:buSzPct val="132000"/>
              <a:buFont typeface="Wingdings" panose="05000000000000000000" pitchFamily="2" charset="2"/>
              <a:buChar char="ü"/>
            </a:pPr>
            <a:r>
              <a:rPr lang="en-US" sz="3600" i="1" dirty="0" smtClean="0">
                <a:latin typeface="Times New Roman" panose="02020603050405020304" pitchFamily="18" charset="0"/>
                <a:cs typeface="Times New Roman" panose="02020603050405020304" pitchFamily="18" charset="0"/>
              </a:rPr>
              <a:t>Intellectual Disability.</a:t>
            </a:r>
          </a:p>
          <a:p>
            <a:pPr>
              <a:buClr>
                <a:srgbClr val="7030A0"/>
              </a:buClr>
              <a:buSzPct val="132000"/>
              <a:buFont typeface="Wingdings" panose="05000000000000000000" pitchFamily="2" charset="2"/>
              <a:buChar char="ü"/>
            </a:pPr>
            <a:r>
              <a:rPr lang="en-US" sz="3600" i="1" dirty="0" smtClean="0">
                <a:latin typeface="Times New Roman" panose="02020603050405020304" pitchFamily="18" charset="0"/>
                <a:cs typeface="Times New Roman" panose="02020603050405020304" pitchFamily="18" charset="0"/>
              </a:rPr>
              <a:t>Drug Abuse.</a:t>
            </a:r>
          </a:p>
          <a:p>
            <a:pPr>
              <a:buClr>
                <a:srgbClr val="7030A0"/>
              </a:buClr>
              <a:buSzPct val="132000"/>
              <a:buFont typeface="Wingdings" panose="05000000000000000000" pitchFamily="2" charset="2"/>
              <a:buChar char="ü"/>
            </a:pPr>
            <a:r>
              <a:rPr lang="en-US" sz="3600" i="1" dirty="0" smtClean="0">
                <a:latin typeface="Times New Roman" panose="02020603050405020304" pitchFamily="18" charset="0"/>
                <a:cs typeface="Times New Roman" panose="02020603050405020304" pitchFamily="18" charset="0"/>
              </a:rPr>
              <a:t>Physical Impairment.</a:t>
            </a:r>
            <a:endParaRPr lang="en-US" sz="3600"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76875" y="2029293"/>
            <a:ext cx="6715125" cy="4828707"/>
          </a:xfrm>
          <a:prstGeom prst="rect">
            <a:avLst/>
          </a:prstGeom>
        </p:spPr>
      </p:pic>
    </p:spTree>
    <p:extLst>
      <p:ext uri="{BB962C8B-B14F-4D97-AF65-F5344CB8AC3E}">
        <p14:creationId xmlns:p14="http://schemas.microsoft.com/office/powerpoint/2010/main" xmlns="" val="198730087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0456"/>
            <a:ext cx="8596668" cy="721217"/>
          </a:xfrm>
        </p:spPr>
        <p:txBody>
          <a:bodyPr>
            <a:normAutofit fontScale="90000"/>
          </a:bodyPr>
          <a:lstStyle/>
          <a:p>
            <a:r>
              <a:rPr lang="en-US" sz="4000" dirty="0" smtClean="0">
                <a:solidFill>
                  <a:srgbClr val="59F559"/>
                </a:solidFill>
              </a:rPr>
              <a:t>  TREATMENTS FOR SPEECH DISORDER</a:t>
            </a:r>
            <a:endParaRPr lang="en-US" sz="4000" dirty="0">
              <a:solidFill>
                <a:srgbClr val="59F559"/>
              </a:solidFill>
            </a:endParaRPr>
          </a:p>
        </p:txBody>
      </p:sp>
      <p:sp>
        <p:nvSpPr>
          <p:cNvPr id="4" name="Content Placeholder 3"/>
          <p:cNvSpPr>
            <a:spLocks noGrp="1"/>
          </p:cNvSpPr>
          <p:nvPr>
            <p:ph sz="half" idx="2"/>
          </p:nvPr>
        </p:nvSpPr>
        <p:spPr>
          <a:xfrm>
            <a:off x="5089969" y="2160589"/>
            <a:ext cx="5135855" cy="3880773"/>
          </a:xfrm>
        </p:spPr>
        <p:txBody>
          <a:bodyPr>
            <a:normAutofit/>
          </a:bodyPr>
          <a:lstStyle/>
          <a:p>
            <a:pPr>
              <a:buClr>
                <a:srgbClr val="410B39"/>
              </a:buClr>
              <a:buSzPct val="134000"/>
            </a:pPr>
            <a:r>
              <a:rPr lang="en-US" sz="2800" b="1" i="1" dirty="0" smtClean="0">
                <a:solidFill>
                  <a:srgbClr val="AB0101"/>
                </a:solidFill>
                <a:latin typeface="Times New Roman" panose="02020603050405020304" pitchFamily="18" charset="0"/>
                <a:cs typeface="Times New Roman" panose="02020603050405020304" pitchFamily="18" charset="0"/>
              </a:rPr>
              <a:t>Speech Therapy</a:t>
            </a:r>
          </a:p>
          <a:p>
            <a:pPr marL="0" indent="0">
              <a:buClr>
                <a:srgbClr val="410B39"/>
              </a:buClr>
              <a:buSzPct val="134000"/>
              <a:buNone/>
            </a:pPr>
            <a:endParaRPr lang="en-US" sz="2800" b="1" i="1" dirty="0" smtClean="0">
              <a:solidFill>
                <a:srgbClr val="AB0101"/>
              </a:solidFill>
              <a:latin typeface="Times New Roman" panose="02020603050405020304" pitchFamily="18" charset="0"/>
              <a:cs typeface="Times New Roman" panose="02020603050405020304" pitchFamily="18" charset="0"/>
            </a:endParaRPr>
          </a:p>
          <a:p>
            <a:pPr>
              <a:buClr>
                <a:srgbClr val="410B39"/>
              </a:buClr>
              <a:buSzPct val="134000"/>
            </a:pPr>
            <a:r>
              <a:rPr lang="en-US" sz="2800" b="1" i="1" dirty="0" smtClean="0">
                <a:solidFill>
                  <a:srgbClr val="AB0101"/>
                </a:solidFill>
                <a:latin typeface="Times New Roman" panose="02020603050405020304" pitchFamily="18" charset="0"/>
                <a:cs typeface="Times New Roman" panose="02020603050405020304" pitchFamily="18" charset="0"/>
              </a:rPr>
              <a:t>Psychotherapy</a:t>
            </a:r>
          </a:p>
          <a:p>
            <a:pPr marL="0" indent="0">
              <a:buClr>
                <a:srgbClr val="410B39"/>
              </a:buClr>
              <a:buSzPct val="134000"/>
              <a:buNone/>
            </a:pPr>
            <a:endParaRPr lang="en-US" sz="2800" b="1" i="1" dirty="0" smtClean="0">
              <a:solidFill>
                <a:srgbClr val="AB0101"/>
              </a:solidFill>
              <a:latin typeface="Times New Roman" panose="02020603050405020304" pitchFamily="18" charset="0"/>
              <a:cs typeface="Times New Roman" panose="02020603050405020304" pitchFamily="18" charset="0"/>
            </a:endParaRPr>
          </a:p>
          <a:p>
            <a:pPr>
              <a:buClr>
                <a:srgbClr val="410B39"/>
              </a:buClr>
              <a:buSzPct val="134000"/>
            </a:pPr>
            <a:r>
              <a:rPr lang="en-US" sz="2800" b="1" i="1" dirty="0" smtClean="0">
                <a:solidFill>
                  <a:srgbClr val="AB0101"/>
                </a:solidFill>
                <a:latin typeface="Times New Roman" panose="02020603050405020304" pitchFamily="18" charset="0"/>
                <a:cs typeface="Times New Roman" panose="02020603050405020304" pitchFamily="18" charset="0"/>
              </a:rPr>
              <a:t>Special Education </a:t>
            </a:r>
            <a:r>
              <a:rPr lang="en-US" sz="2800" b="1" i="1" dirty="0">
                <a:solidFill>
                  <a:srgbClr val="AB0101"/>
                </a:solidFill>
                <a:latin typeface="Times New Roman" panose="02020603050405020304" pitchFamily="18" charset="0"/>
                <a:cs typeface="Times New Roman" panose="02020603050405020304" pitchFamily="18" charset="0"/>
              </a:rPr>
              <a:t>P</a:t>
            </a:r>
            <a:r>
              <a:rPr lang="en-US" sz="2800" b="1" i="1" dirty="0" smtClean="0">
                <a:solidFill>
                  <a:srgbClr val="AB0101"/>
                </a:solidFill>
                <a:latin typeface="Times New Roman" panose="02020603050405020304" pitchFamily="18" charset="0"/>
                <a:cs typeface="Times New Roman" panose="02020603050405020304" pitchFamily="18" charset="0"/>
              </a:rPr>
              <a:t>rograms</a:t>
            </a:r>
          </a:p>
          <a:p>
            <a:pPr marL="0" indent="0">
              <a:buClr>
                <a:srgbClr val="410B39"/>
              </a:buClr>
              <a:buSzPct val="134000"/>
              <a:buNone/>
            </a:pPr>
            <a:endParaRPr lang="en-US" sz="2800" b="1" i="1" dirty="0">
              <a:solidFill>
                <a:srgbClr val="AB0101"/>
              </a:solidFill>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12893" y="1378039"/>
            <a:ext cx="4962775" cy="5479961"/>
          </a:xfrm>
        </p:spPr>
      </p:pic>
    </p:spTree>
    <p:extLst>
      <p:ext uri="{BB962C8B-B14F-4D97-AF65-F5344CB8AC3E}">
        <p14:creationId xmlns:p14="http://schemas.microsoft.com/office/powerpoint/2010/main" xmlns="" val="8866886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0608"/>
            <a:ext cx="8596668" cy="862885"/>
          </a:xfrm>
        </p:spPr>
        <p:txBody>
          <a:bodyPr/>
          <a:lstStyle/>
          <a:p>
            <a:r>
              <a:rPr lang="en-US" dirty="0" smtClean="0"/>
              <a:t>          </a:t>
            </a:r>
            <a:r>
              <a:rPr lang="en-US" sz="4400" dirty="0" smtClean="0">
                <a:solidFill>
                  <a:srgbClr val="980652"/>
                </a:solidFill>
              </a:rPr>
              <a:t>LANGUAGE DISORDER</a:t>
            </a:r>
            <a:endParaRPr lang="en-US" sz="4400" dirty="0">
              <a:solidFill>
                <a:srgbClr val="980652"/>
              </a:solidFill>
            </a:endParaRPr>
          </a:p>
        </p:txBody>
      </p:sp>
      <p:sp>
        <p:nvSpPr>
          <p:cNvPr id="4" name="Content Placeholder 3"/>
          <p:cNvSpPr>
            <a:spLocks noGrp="1"/>
          </p:cNvSpPr>
          <p:nvPr>
            <p:ph sz="half" idx="2"/>
          </p:nvPr>
        </p:nvSpPr>
        <p:spPr>
          <a:xfrm>
            <a:off x="4842456" y="1532586"/>
            <a:ext cx="5203065" cy="5325414"/>
          </a:xfrm>
        </p:spPr>
        <p:txBody>
          <a:bodyPr>
            <a:normAutofit/>
          </a:bodyPr>
          <a:lstStyle/>
          <a:p>
            <a:pPr>
              <a:buClr>
                <a:srgbClr val="E668A1"/>
              </a:buClr>
              <a:buSzPct val="134000"/>
              <a:buFont typeface="Wingdings" panose="05000000000000000000" pitchFamily="2" charset="2"/>
              <a:buChar char="q"/>
            </a:pPr>
            <a:r>
              <a:rPr lang="en-US" sz="2400" i="1" dirty="0" smtClean="0">
                <a:solidFill>
                  <a:srgbClr val="FF0000"/>
                </a:solidFill>
                <a:latin typeface="Times New Roman" panose="02020603050405020304" pitchFamily="18" charset="0"/>
                <a:cs typeface="Times New Roman" panose="02020603050405020304" pitchFamily="18" charset="0"/>
              </a:rPr>
              <a:t>When a person has trouble  understanding others, or sharing thoughts, ideas, and feelings completely.</a:t>
            </a:r>
          </a:p>
          <a:p>
            <a:pPr>
              <a:buClr>
                <a:srgbClr val="E668A1"/>
              </a:buClr>
              <a:buSzPct val="134000"/>
              <a:buFont typeface="Wingdings" panose="05000000000000000000" pitchFamily="2" charset="2"/>
              <a:buChar char="q"/>
            </a:pPr>
            <a:r>
              <a:rPr lang="en-US" sz="2400" i="1" dirty="0" smtClean="0">
                <a:solidFill>
                  <a:srgbClr val="FF0000"/>
                </a:solidFill>
                <a:latin typeface="Times New Roman" panose="02020603050405020304" pitchFamily="18" charset="0"/>
                <a:cs typeface="Times New Roman" panose="02020603050405020304" pitchFamily="18" charset="0"/>
              </a:rPr>
              <a:t>Problems that may experienced can involve grammar, semantics, or other aspects of language.</a:t>
            </a:r>
          </a:p>
          <a:p>
            <a:pPr>
              <a:buClr>
                <a:srgbClr val="E668A1"/>
              </a:buClr>
              <a:buSzPct val="134000"/>
              <a:buFont typeface="Wingdings" panose="05000000000000000000" pitchFamily="2" charset="2"/>
              <a:buChar char="q"/>
            </a:pPr>
            <a:r>
              <a:rPr lang="en-US" sz="2400" i="1" dirty="0" smtClean="0">
                <a:solidFill>
                  <a:srgbClr val="FF0000"/>
                </a:solidFill>
                <a:latin typeface="Times New Roman" panose="02020603050405020304" pitchFamily="18" charset="0"/>
                <a:cs typeface="Times New Roman" panose="02020603050405020304" pitchFamily="18" charset="0"/>
              </a:rPr>
              <a:t>Vocabulary is  limited.</a:t>
            </a:r>
          </a:p>
          <a:p>
            <a:pPr>
              <a:buClr>
                <a:srgbClr val="E668A1"/>
              </a:buClr>
              <a:buSzPct val="134000"/>
              <a:buFont typeface="Wingdings" panose="05000000000000000000" pitchFamily="2" charset="2"/>
              <a:buChar char="q"/>
            </a:pPr>
            <a:r>
              <a:rPr lang="en-US" sz="2400" i="1" dirty="0" smtClean="0">
                <a:solidFill>
                  <a:srgbClr val="FF0000"/>
                </a:solidFill>
                <a:latin typeface="Times New Roman" panose="02020603050405020304" pitchFamily="18" charset="0"/>
                <a:cs typeface="Times New Roman" panose="02020603050405020304" pitchFamily="18" charset="0"/>
              </a:rPr>
              <a:t>Use of short simple sentences rather than longer more complex sentences.</a:t>
            </a:r>
          </a:p>
          <a:p>
            <a:pPr>
              <a:buClr>
                <a:srgbClr val="E668A1"/>
              </a:buClr>
              <a:buSzPct val="134000"/>
              <a:buFont typeface="Wingdings" panose="05000000000000000000" pitchFamily="2" charset="2"/>
              <a:buChar char="q"/>
            </a:pPr>
            <a:r>
              <a:rPr lang="en-US" sz="2400" i="1" dirty="0" smtClean="0">
                <a:solidFill>
                  <a:srgbClr val="FF0000"/>
                </a:solidFill>
                <a:latin typeface="Times New Roman" panose="02020603050405020304" pitchFamily="18" charset="0"/>
                <a:cs typeface="Times New Roman" panose="02020603050405020304" pitchFamily="18" charset="0"/>
              </a:rPr>
              <a:t>Difficulties in listening.</a:t>
            </a:r>
            <a:endParaRPr lang="en-US" sz="2400" i="1" dirty="0">
              <a:solidFill>
                <a:srgbClr val="FF0000"/>
              </a:solidFill>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0" y="1532586"/>
            <a:ext cx="4597758" cy="5325414"/>
          </a:xfrm>
        </p:spPr>
      </p:pic>
    </p:spTree>
    <p:extLst>
      <p:ext uri="{BB962C8B-B14F-4D97-AF65-F5344CB8AC3E}">
        <p14:creationId xmlns:p14="http://schemas.microsoft.com/office/powerpoint/2010/main" xmlns="" val="166975120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7730"/>
            <a:ext cx="8596668" cy="811369"/>
          </a:xfrm>
        </p:spPr>
        <p:txBody>
          <a:bodyPr/>
          <a:lstStyle/>
          <a:p>
            <a:r>
              <a:rPr lang="en-US" dirty="0" smtClean="0">
                <a:solidFill>
                  <a:srgbClr val="0A4B05"/>
                </a:solidFill>
              </a:rPr>
              <a:t>      CAUSES </a:t>
            </a:r>
            <a:r>
              <a:rPr lang="en-US" dirty="0">
                <a:solidFill>
                  <a:srgbClr val="0A4B05"/>
                </a:solidFill>
              </a:rPr>
              <a:t>OF LANGUAGE DISORDER</a:t>
            </a:r>
            <a:endParaRPr lang="en-US" dirty="0"/>
          </a:p>
        </p:txBody>
      </p:sp>
      <p:sp>
        <p:nvSpPr>
          <p:cNvPr id="3" name="Content Placeholder 2"/>
          <p:cNvSpPr>
            <a:spLocks noGrp="1"/>
          </p:cNvSpPr>
          <p:nvPr>
            <p:ph idx="1"/>
          </p:nvPr>
        </p:nvSpPr>
        <p:spPr>
          <a:xfrm>
            <a:off x="1231126" y="1519707"/>
            <a:ext cx="8596668" cy="4584879"/>
          </a:xfrm>
        </p:spPr>
        <p:txBody>
          <a:bodyPr>
            <a:normAutofit/>
          </a:bodyPr>
          <a:lstStyle/>
          <a:p>
            <a:pPr>
              <a:buClr>
                <a:srgbClr val="A80414"/>
              </a:buClr>
              <a:buSzPct val="134000"/>
              <a:buFont typeface="Wingdings" panose="05000000000000000000" pitchFamily="2" charset="2"/>
              <a:buChar char="v"/>
            </a:pPr>
            <a:r>
              <a:rPr lang="en-US" sz="2800" b="1" i="1" dirty="0" smtClean="0">
                <a:solidFill>
                  <a:srgbClr val="740C76"/>
                </a:solidFill>
                <a:latin typeface="Times New Roman" panose="02020603050405020304" pitchFamily="18" charset="0"/>
                <a:cs typeface="Times New Roman" panose="02020603050405020304" pitchFamily="18" charset="0"/>
              </a:rPr>
              <a:t>Family history.</a:t>
            </a:r>
          </a:p>
          <a:p>
            <a:pPr>
              <a:buClr>
                <a:srgbClr val="A80414"/>
              </a:buClr>
              <a:buSzPct val="134000"/>
              <a:buFont typeface="Wingdings" panose="05000000000000000000" pitchFamily="2" charset="2"/>
              <a:buChar char="v"/>
            </a:pPr>
            <a:r>
              <a:rPr lang="en-US" sz="2800" b="1" i="1" dirty="0" smtClean="0">
                <a:solidFill>
                  <a:srgbClr val="740C76"/>
                </a:solidFill>
                <a:latin typeface="Times New Roman" panose="02020603050405020304" pitchFamily="18" charset="0"/>
                <a:cs typeface="Times New Roman" panose="02020603050405020304" pitchFamily="18" charset="0"/>
              </a:rPr>
              <a:t>Premature birth.</a:t>
            </a:r>
          </a:p>
          <a:p>
            <a:pPr>
              <a:buClr>
                <a:srgbClr val="A80414"/>
              </a:buClr>
              <a:buSzPct val="134000"/>
              <a:buFont typeface="Wingdings" panose="05000000000000000000" pitchFamily="2" charset="2"/>
              <a:buChar char="v"/>
            </a:pPr>
            <a:r>
              <a:rPr lang="en-US" sz="2800" b="1" i="1" dirty="0" smtClean="0">
                <a:solidFill>
                  <a:srgbClr val="740C76"/>
                </a:solidFill>
                <a:latin typeface="Times New Roman" panose="02020603050405020304" pitchFamily="18" charset="0"/>
                <a:cs typeface="Times New Roman" panose="02020603050405020304" pitchFamily="18" charset="0"/>
              </a:rPr>
              <a:t>Low birth-weight.</a:t>
            </a:r>
          </a:p>
          <a:p>
            <a:pPr>
              <a:buClr>
                <a:srgbClr val="A80414"/>
              </a:buClr>
              <a:buSzPct val="134000"/>
              <a:buFont typeface="Wingdings" panose="05000000000000000000" pitchFamily="2" charset="2"/>
              <a:buChar char="v"/>
            </a:pPr>
            <a:r>
              <a:rPr lang="en-US" sz="2800" b="1" i="1" dirty="0" smtClean="0">
                <a:solidFill>
                  <a:srgbClr val="740C76"/>
                </a:solidFill>
                <a:latin typeface="Times New Roman" panose="02020603050405020304" pitchFamily="18" charset="0"/>
                <a:cs typeface="Times New Roman" panose="02020603050405020304" pitchFamily="18" charset="0"/>
              </a:rPr>
              <a:t>Hearing loss.</a:t>
            </a:r>
          </a:p>
          <a:p>
            <a:pPr>
              <a:buClr>
                <a:srgbClr val="A80414"/>
              </a:buClr>
              <a:buSzPct val="134000"/>
              <a:buFont typeface="Wingdings" panose="05000000000000000000" pitchFamily="2" charset="2"/>
              <a:buChar char="v"/>
            </a:pPr>
            <a:r>
              <a:rPr lang="en-US" sz="2800" b="1" i="1" dirty="0" smtClean="0">
                <a:solidFill>
                  <a:srgbClr val="740C76"/>
                </a:solidFill>
                <a:latin typeface="Times New Roman" panose="02020603050405020304" pitchFamily="18" charset="0"/>
                <a:cs typeface="Times New Roman" panose="02020603050405020304" pitchFamily="18" charset="0"/>
              </a:rPr>
              <a:t>Autism.</a:t>
            </a:r>
          </a:p>
          <a:p>
            <a:pPr>
              <a:buClr>
                <a:srgbClr val="A80414"/>
              </a:buClr>
              <a:buSzPct val="134000"/>
              <a:buFont typeface="Wingdings" panose="05000000000000000000" pitchFamily="2" charset="2"/>
              <a:buChar char="v"/>
            </a:pPr>
            <a:r>
              <a:rPr lang="en-US" sz="2800" b="1" i="1" dirty="0" smtClean="0">
                <a:solidFill>
                  <a:srgbClr val="740C76"/>
                </a:solidFill>
                <a:latin typeface="Times New Roman" panose="02020603050405020304" pitchFamily="18" charset="0"/>
                <a:cs typeface="Times New Roman" panose="02020603050405020304" pitchFamily="18" charset="0"/>
              </a:rPr>
              <a:t>Intellectual disabilities.</a:t>
            </a:r>
          </a:p>
          <a:p>
            <a:pPr>
              <a:buClr>
                <a:srgbClr val="A80414"/>
              </a:buClr>
              <a:buSzPct val="134000"/>
              <a:buFont typeface="Wingdings" panose="05000000000000000000" pitchFamily="2" charset="2"/>
              <a:buChar char="v"/>
            </a:pPr>
            <a:r>
              <a:rPr lang="en-US" sz="2800" b="1" i="1" dirty="0" smtClean="0">
                <a:solidFill>
                  <a:srgbClr val="740C76"/>
                </a:solidFill>
                <a:latin typeface="Times New Roman" panose="02020603050405020304" pitchFamily="18" charset="0"/>
                <a:cs typeface="Times New Roman" panose="02020603050405020304" pitchFamily="18" charset="0"/>
              </a:rPr>
              <a:t>Syndromes like Down syndrome.</a:t>
            </a:r>
          </a:p>
          <a:p>
            <a:pPr>
              <a:buClr>
                <a:srgbClr val="A80414"/>
              </a:buClr>
              <a:buSzPct val="134000"/>
              <a:buFont typeface="Wingdings" panose="05000000000000000000" pitchFamily="2" charset="2"/>
              <a:buChar char="v"/>
            </a:pPr>
            <a:r>
              <a:rPr lang="en-US" sz="2800" b="1" i="1" dirty="0" smtClean="0">
                <a:solidFill>
                  <a:srgbClr val="740C76"/>
                </a:solidFill>
                <a:latin typeface="Times New Roman" panose="02020603050405020304" pitchFamily="18" charset="0"/>
                <a:cs typeface="Times New Roman" panose="02020603050405020304" pitchFamily="18" charset="0"/>
              </a:rPr>
              <a:t>Fetal alcohol spectrum disorder.</a:t>
            </a:r>
            <a:endParaRPr lang="en-US" sz="2800" b="1" i="1" dirty="0">
              <a:solidFill>
                <a:srgbClr val="740C76"/>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61408" y="1519707"/>
            <a:ext cx="3606085" cy="4475408"/>
          </a:xfrm>
          <a:prstGeom prst="rect">
            <a:avLst/>
          </a:prstGeom>
        </p:spPr>
      </p:pic>
    </p:spTree>
    <p:extLst>
      <p:ext uri="{BB962C8B-B14F-4D97-AF65-F5344CB8AC3E}">
        <p14:creationId xmlns:p14="http://schemas.microsoft.com/office/powerpoint/2010/main" xmlns="" val="1841183177"/>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4699"/>
            <a:ext cx="8596668" cy="940157"/>
          </a:xfrm>
        </p:spPr>
        <p:txBody>
          <a:bodyPr>
            <a:normAutofit fontScale="90000"/>
          </a:bodyPr>
          <a:lstStyle/>
          <a:p>
            <a:r>
              <a:rPr lang="en-US" dirty="0" smtClean="0"/>
              <a:t>    </a:t>
            </a:r>
            <a:r>
              <a:rPr lang="en-US" dirty="0" smtClean="0">
                <a:solidFill>
                  <a:srgbClr val="F61A2F"/>
                </a:solidFill>
              </a:rPr>
              <a:t>TREATMENTS FOR LANGUAGE DISORDER</a:t>
            </a:r>
            <a:endParaRPr lang="en-US" dirty="0">
              <a:solidFill>
                <a:srgbClr val="F61A2F"/>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677334" y="1841679"/>
            <a:ext cx="3706547" cy="4404575"/>
          </a:xfrm>
        </p:spPr>
      </p:pic>
      <p:sp>
        <p:nvSpPr>
          <p:cNvPr id="4" name="Content Placeholder 3"/>
          <p:cNvSpPr>
            <a:spLocks noGrp="1"/>
          </p:cNvSpPr>
          <p:nvPr>
            <p:ph sz="half" idx="2"/>
          </p:nvPr>
        </p:nvSpPr>
        <p:spPr>
          <a:xfrm>
            <a:off x="5089968" y="1751527"/>
            <a:ext cx="4184034" cy="4893972"/>
          </a:xfrm>
        </p:spPr>
        <p:txBody>
          <a:bodyPr>
            <a:normAutofit/>
          </a:bodyPr>
          <a:lstStyle/>
          <a:p>
            <a:pPr>
              <a:buClr>
                <a:srgbClr val="00B050"/>
              </a:buClr>
              <a:buSzPct val="134000"/>
              <a:buFont typeface="Wingdings" panose="05000000000000000000" pitchFamily="2" charset="2"/>
              <a:buChar char="ü"/>
            </a:pPr>
            <a:r>
              <a:rPr lang="en-US" sz="3200" b="1" i="1" dirty="0" smtClean="0">
                <a:solidFill>
                  <a:schemeClr val="accent2">
                    <a:lumMod val="50000"/>
                  </a:schemeClr>
                </a:solidFill>
                <a:latin typeface="Times New Roman" panose="02020603050405020304" pitchFamily="18" charset="0"/>
                <a:cs typeface="Times New Roman" panose="02020603050405020304" pitchFamily="18" charset="0"/>
              </a:rPr>
              <a:t>Speech Therapy.</a:t>
            </a:r>
          </a:p>
          <a:p>
            <a:pPr>
              <a:buClr>
                <a:srgbClr val="00B050"/>
              </a:buClr>
              <a:buSzPct val="134000"/>
              <a:buFont typeface="Wingdings" panose="05000000000000000000" pitchFamily="2" charset="2"/>
              <a:buChar char="ü"/>
            </a:pPr>
            <a:r>
              <a:rPr lang="en-US" sz="3200" b="1" i="1" dirty="0" smtClean="0">
                <a:solidFill>
                  <a:schemeClr val="accent2">
                    <a:lumMod val="50000"/>
                  </a:schemeClr>
                </a:solidFill>
                <a:latin typeface="Times New Roman" panose="02020603050405020304" pitchFamily="18" charset="0"/>
                <a:cs typeface="Times New Roman" panose="02020603050405020304" pitchFamily="18" charset="0"/>
              </a:rPr>
              <a:t>Occupation Therapy.</a:t>
            </a:r>
          </a:p>
          <a:p>
            <a:pPr>
              <a:buClr>
                <a:srgbClr val="00B050"/>
              </a:buClr>
              <a:buSzPct val="134000"/>
              <a:buFont typeface="Wingdings" panose="05000000000000000000" pitchFamily="2" charset="2"/>
              <a:buChar char="ü"/>
            </a:pPr>
            <a:r>
              <a:rPr lang="en-US" sz="3200" b="1" i="1" dirty="0" smtClean="0">
                <a:solidFill>
                  <a:schemeClr val="accent2">
                    <a:lumMod val="50000"/>
                  </a:schemeClr>
                </a:solidFill>
                <a:latin typeface="Times New Roman" panose="02020603050405020304" pitchFamily="18" charset="0"/>
                <a:cs typeface="Times New Roman" panose="02020603050405020304" pitchFamily="18" charset="0"/>
              </a:rPr>
              <a:t>Individual Therapy.</a:t>
            </a:r>
          </a:p>
          <a:p>
            <a:pPr>
              <a:buClr>
                <a:srgbClr val="00B050"/>
              </a:buClr>
              <a:buSzPct val="134000"/>
              <a:buFont typeface="Wingdings" panose="05000000000000000000" pitchFamily="2" charset="2"/>
              <a:buChar char="ü"/>
            </a:pPr>
            <a:r>
              <a:rPr lang="en-US" sz="3200" b="1" i="1" dirty="0" smtClean="0">
                <a:solidFill>
                  <a:schemeClr val="accent2">
                    <a:lumMod val="50000"/>
                  </a:schemeClr>
                </a:solidFill>
                <a:latin typeface="Times New Roman" panose="02020603050405020304" pitchFamily="18" charset="0"/>
                <a:cs typeface="Times New Roman" panose="02020603050405020304" pitchFamily="18" charset="0"/>
              </a:rPr>
              <a:t>Group Therapy.</a:t>
            </a:r>
          </a:p>
          <a:p>
            <a:pPr>
              <a:buClr>
                <a:srgbClr val="00B050"/>
              </a:buClr>
              <a:buSzPct val="134000"/>
              <a:buFont typeface="Wingdings" panose="05000000000000000000" pitchFamily="2" charset="2"/>
              <a:buChar char="ü"/>
            </a:pPr>
            <a:r>
              <a:rPr lang="en-US" sz="3200" b="1" i="1" dirty="0" smtClean="0">
                <a:solidFill>
                  <a:schemeClr val="accent2">
                    <a:lumMod val="50000"/>
                  </a:schemeClr>
                </a:solidFill>
                <a:latin typeface="Times New Roman" panose="02020603050405020304" pitchFamily="18" charset="0"/>
                <a:cs typeface="Times New Roman" panose="02020603050405020304" pitchFamily="18" charset="0"/>
              </a:rPr>
              <a:t>Physical Therapy</a:t>
            </a:r>
            <a:r>
              <a:rPr lang="en-US" sz="2800" b="1" i="1" dirty="0" smtClean="0">
                <a:solidFill>
                  <a:schemeClr val="accent2">
                    <a:lumMod val="50000"/>
                  </a:schemeClr>
                </a:solidFill>
                <a:latin typeface="Times New Roman" panose="02020603050405020304" pitchFamily="18" charset="0"/>
                <a:cs typeface="Times New Roman" panose="02020603050405020304" pitchFamily="18" charset="0"/>
              </a:rPr>
              <a:t>.</a:t>
            </a:r>
          </a:p>
          <a:p>
            <a:pPr>
              <a:buClr>
                <a:srgbClr val="00B050"/>
              </a:buClr>
              <a:buSzPct val="134000"/>
              <a:buFont typeface="Wingdings" panose="05000000000000000000" pitchFamily="2" charset="2"/>
              <a:buChar char="Ø"/>
            </a:pPr>
            <a:endParaRPr lang="en-US" sz="2800" b="1" i="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098284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4699"/>
            <a:ext cx="8596668" cy="1056067"/>
          </a:xfrm>
        </p:spPr>
        <p:txBody>
          <a:bodyPr/>
          <a:lstStyle/>
          <a:p>
            <a:r>
              <a:rPr lang="en-US" dirty="0" smtClean="0"/>
              <a:t>             </a:t>
            </a:r>
            <a:r>
              <a:rPr lang="en-US" sz="5400" b="1" dirty="0" smtClean="0">
                <a:solidFill>
                  <a:srgbClr val="980652"/>
                </a:solidFill>
              </a:rPr>
              <a:t>CONCLUSION</a:t>
            </a:r>
            <a:endParaRPr lang="en-US" sz="5400" b="1" dirty="0">
              <a:solidFill>
                <a:srgbClr val="980652"/>
              </a:solidFill>
            </a:endParaRPr>
          </a:p>
        </p:txBody>
      </p:sp>
      <p:sp>
        <p:nvSpPr>
          <p:cNvPr id="3" name="Content Placeholder 2"/>
          <p:cNvSpPr>
            <a:spLocks noGrp="1"/>
          </p:cNvSpPr>
          <p:nvPr>
            <p:ph idx="1"/>
          </p:nvPr>
        </p:nvSpPr>
        <p:spPr>
          <a:xfrm>
            <a:off x="677334" y="1506829"/>
            <a:ext cx="8596668" cy="4534534"/>
          </a:xfrm>
        </p:spPr>
        <p:txBody>
          <a:bodyPr>
            <a:noAutofit/>
          </a:bodyPr>
          <a:lstStyle/>
          <a:p>
            <a:pPr>
              <a:buClr>
                <a:srgbClr val="740C76"/>
              </a:buClr>
              <a:buSzPct val="140000"/>
              <a:buFont typeface="Wingdings" panose="05000000000000000000" pitchFamily="2" charset="2"/>
              <a:buChar char="q"/>
            </a:pPr>
            <a:r>
              <a:rPr lang="en-US" sz="2400" i="1" dirty="0" smtClean="0">
                <a:solidFill>
                  <a:srgbClr val="00B050"/>
                </a:solidFill>
                <a:latin typeface="Times New Roman" panose="02020603050405020304" pitchFamily="18" charset="0"/>
                <a:cs typeface="Times New Roman" panose="02020603050405020304" pitchFamily="18" charset="0"/>
              </a:rPr>
              <a:t>Speech and language disorders can affect a persons ability to talk, understand,</a:t>
            </a:r>
            <a:r>
              <a:rPr lang="en-US" sz="2400" i="1" dirty="0">
                <a:solidFill>
                  <a:srgbClr val="00B050"/>
                </a:solidFill>
                <a:latin typeface="Times New Roman" panose="02020603050405020304" pitchFamily="18" charset="0"/>
                <a:cs typeface="Times New Roman" panose="02020603050405020304" pitchFamily="18" charset="0"/>
              </a:rPr>
              <a:t> read and </a:t>
            </a:r>
            <a:r>
              <a:rPr lang="en-US" sz="2400" i="1" dirty="0" smtClean="0">
                <a:solidFill>
                  <a:srgbClr val="00B050"/>
                </a:solidFill>
                <a:latin typeface="Times New Roman" panose="02020603050405020304" pitchFamily="18" charset="0"/>
                <a:cs typeface="Times New Roman" panose="02020603050405020304" pitchFamily="18" charset="0"/>
              </a:rPr>
              <a:t>write.</a:t>
            </a:r>
          </a:p>
          <a:p>
            <a:pPr>
              <a:buClr>
                <a:srgbClr val="740C76"/>
              </a:buClr>
              <a:buSzPct val="140000"/>
              <a:buFont typeface="Wingdings" panose="05000000000000000000" pitchFamily="2" charset="2"/>
              <a:buChar char="q"/>
            </a:pPr>
            <a:r>
              <a:rPr lang="en-US" sz="2400" i="1" dirty="0" smtClean="0">
                <a:solidFill>
                  <a:srgbClr val="00B050"/>
                </a:solidFill>
                <a:latin typeface="Times New Roman" panose="02020603050405020304" pitchFamily="18" charset="0"/>
                <a:cs typeface="Times New Roman" panose="02020603050405020304" pitchFamily="18" charset="0"/>
              </a:rPr>
              <a:t>The symptoms </a:t>
            </a:r>
            <a:r>
              <a:rPr lang="en-US" sz="2400" i="1" dirty="0">
                <a:solidFill>
                  <a:srgbClr val="00B050"/>
                </a:solidFill>
                <a:latin typeface="Times New Roman" panose="02020603050405020304" pitchFamily="18" charset="0"/>
                <a:cs typeface="Times New Roman" panose="02020603050405020304" pitchFamily="18" charset="0"/>
              </a:rPr>
              <a:t>of speech and language disorders will depend on the types of </a:t>
            </a:r>
            <a:r>
              <a:rPr lang="en-US" sz="2400" i="1" dirty="0" smtClean="0">
                <a:solidFill>
                  <a:srgbClr val="00B050"/>
                </a:solidFill>
                <a:latin typeface="Times New Roman" panose="02020603050405020304" pitchFamily="18" charset="0"/>
                <a:cs typeface="Times New Roman" panose="02020603050405020304" pitchFamily="18" charset="0"/>
              </a:rPr>
              <a:t>impairment.</a:t>
            </a:r>
          </a:p>
          <a:p>
            <a:pPr>
              <a:buClr>
                <a:srgbClr val="740C76"/>
              </a:buClr>
              <a:buSzPct val="140000"/>
              <a:buFont typeface="Wingdings" panose="05000000000000000000" pitchFamily="2" charset="2"/>
              <a:buChar char="q"/>
            </a:pPr>
            <a:r>
              <a:rPr lang="en-US" sz="2400" i="1" dirty="0" smtClean="0">
                <a:solidFill>
                  <a:srgbClr val="00B050"/>
                </a:solidFill>
                <a:latin typeface="Times New Roman" panose="02020603050405020304" pitchFamily="18" charset="0"/>
                <a:cs typeface="Times New Roman" panose="02020603050405020304" pitchFamily="18" charset="0"/>
              </a:rPr>
              <a:t>These disorder can cause symptoms related to fluency, articulation, voice, and language.</a:t>
            </a:r>
          </a:p>
          <a:p>
            <a:pPr>
              <a:buClr>
                <a:srgbClr val="740C76"/>
              </a:buClr>
              <a:buSzPct val="140000"/>
              <a:buFont typeface="Wingdings" panose="05000000000000000000" pitchFamily="2" charset="2"/>
              <a:buChar char="q"/>
            </a:pPr>
            <a:r>
              <a:rPr lang="en-US" sz="2400" i="1" dirty="0" smtClean="0">
                <a:solidFill>
                  <a:srgbClr val="00B050"/>
                </a:solidFill>
                <a:latin typeface="Times New Roman" panose="02020603050405020304" pitchFamily="18" charset="0"/>
                <a:cs typeface="Times New Roman" panose="02020603050405020304" pitchFamily="18" charset="0"/>
              </a:rPr>
              <a:t>Children may develop speech or language disorders due to conditions that affect brain development before, during, or after birth.</a:t>
            </a:r>
          </a:p>
          <a:p>
            <a:pPr>
              <a:buClr>
                <a:srgbClr val="740C76"/>
              </a:buClr>
              <a:buSzPct val="140000"/>
              <a:buFont typeface="Wingdings" panose="05000000000000000000" pitchFamily="2" charset="2"/>
              <a:buChar char="q"/>
            </a:pPr>
            <a:r>
              <a:rPr lang="en-US" sz="2400" i="1" dirty="0" smtClean="0">
                <a:solidFill>
                  <a:srgbClr val="00B050"/>
                </a:solidFill>
                <a:latin typeface="Times New Roman" panose="02020603050405020304" pitchFamily="18" charset="0"/>
                <a:cs typeface="Times New Roman" panose="02020603050405020304" pitchFamily="18" charset="0"/>
              </a:rPr>
              <a:t>Adults may develop speech or language disorders due to stroke, traumatic brain injury or brain tumor.</a:t>
            </a:r>
            <a:endParaRPr lang="en-US" sz="2400"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514022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1820"/>
            <a:ext cx="8596668" cy="1287887"/>
          </a:xfrm>
        </p:spPr>
        <p:txBody>
          <a:bodyPr/>
          <a:lstStyle/>
          <a:p>
            <a:r>
              <a:rPr lang="en-US" dirty="0" smtClean="0"/>
              <a:t>              </a:t>
            </a:r>
            <a:r>
              <a:rPr lang="en-US" sz="5400" b="1" dirty="0" smtClean="0">
                <a:solidFill>
                  <a:srgbClr val="7F010A"/>
                </a:solidFill>
              </a:rPr>
              <a:t>REFERENCES</a:t>
            </a:r>
            <a:endParaRPr lang="en-US" sz="5400" b="1" dirty="0">
              <a:solidFill>
                <a:srgbClr val="7F010A"/>
              </a:solidFill>
            </a:endParaRPr>
          </a:p>
        </p:txBody>
      </p:sp>
      <p:sp>
        <p:nvSpPr>
          <p:cNvPr id="3" name="Content Placeholder 2"/>
          <p:cNvSpPr>
            <a:spLocks noGrp="1"/>
          </p:cNvSpPr>
          <p:nvPr>
            <p:ph idx="1"/>
          </p:nvPr>
        </p:nvSpPr>
        <p:spPr>
          <a:xfrm>
            <a:off x="677334" y="1519707"/>
            <a:ext cx="8596668" cy="4932608"/>
          </a:xfrm>
        </p:spPr>
        <p:txBody>
          <a:bodyPr/>
          <a:lstStyle/>
          <a:p>
            <a:pPr>
              <a:buClr>
                <a:srgbClr val="FF0000"/>
              </a:buClr>
              <a:buSzPct val="135000"/>
              <a:buFont typeface="Wingdings" panose="05000000000000000000" pitchFamily="2" charset="2"/>
              <a:buChar char="ü"/>
            </a:pPr>
            <a:r>
              <a:rPr lang="en-US" sz="2400" i="1" dirty="0" err="1" smtClean="0">
                <a:solidFill>
                  <a:srgbClr val="740C76"/>
                </a:solidFill>
                <a:latin typeface="Times New Roman" panose="02020603050405020304" pitchFamily="18" charset="0"/>
                <a:cs typeface="Times New Roman" panose="02020603050405020304" pitchFamily="18" charset="0"/>
              </a:rPr>
              <a:t>Hallahan,D.P</a:t>
            </a:r>
            <a:r>
              <a:rPr lang="en-US" sz="2400" i="1" dirty="0" smtClean="0">
                <a:solidFill>
                  <a:srgbClr val="740C76"/>
                </a:solidFill>
                <a:latin typeface="Times New Roman" panose="02020603050405020304" pitchFamily="18" charset="0"/>
                <a:cs typeface="Times New Roman" panose="02020603050405020304" pitchFamily="18" charset="0"/>
              </a:rPr>
              <a:t> &amp; Kauffman,T.M.,1988.Exceptional children. </a:t>
            </a:r>
          </a:p>
          <a:p>
            <a:pPr marL="0" indent="0">
              <a:buClr>
                <a:srgbClr val="FF0000"/>
              </a:buClr>
              <a:buSzPct val="135000"/>
              <a:buNone/>
            </a:pPr>
            <a:r>
              <a:rPr lang="en-US" sz="2400" i="1" dirty="0">
                <a:solidFill>
                  <a:srgbClr val="740C76"/>
                </a:solidFill>
                <a:latin typeface="Times New Roman" panose="02020603050405020304" pitchFamily="18" charset="0"/>
                <a:cs typeface="Times New Roman" panose="02020603050405020304" pitchFamily="18" charset="0"/>
              </a:rPr>
              <a:t> </a:t>
            </a:r>
            <a:r>
              <a:rPr lang="en-US" sz="2400" i="1" dirty="0" smtClean="0">
                <a:solidFill>
                  <a:srgbClr val="740C76"/>
                </a:solidFill>
                <a:latin typeface="Times New Roman" panose="02020603050405020304" pitchFamily="18" charset="0"/>
                <a:cs typeface="Times New Roman" panose="02020603050405020304" pitchFamily="18" charset="0"/>
              </a:rPr>
              <a:t>           Prentice Hall, Englewood Cliff, New Jersey.</a:t>
            </a:r>
          </a:p>
          <a:p>
            <a:pPr>
              <a:buClr>
                <a:srgbClr val="FF0000"/>
              </a:buClr>
              <a:buSzPct val="135000"/>
              <a:buFont typeface="Wingdings" panose="05000000000000000000" pitchFamily="2" charset="2"/>
              <a:buChar char="ü"/>
            </a:pPr>
            <a:r>
              <a:rPr lang="en-US" sz="2400" i="1" dirty="0" smtClean="0">
                <a:solidFill>
                  <a:srgbClr val="740C76"/>
                </a:solidFill>
                <a:latin typeface="Times New Roman" panose="02020603050405020304" pitchFamily="18" charset="0"/>
                <a:cs typeface="Times New Roman" panose="02020603050405020304" pitchFamily="18" charset="0"/>
                <a:hlinkClick r:id="rId2"/>
              </a:rPr>
              <a:t>https://in.pintrest.com</a:t>
            </a:r>
            <a:r>
              <a:rPr lang="en-US" sz="2400" i="1" dirty="0" smtClean="0">
                <a:solidFill>
                  <a:srgbClr val="740C76"/>
                </a:solidFill>
                <a:latin typeface="Times New Roman" panose="02020603050405020304" pitchFamily="18" charset="0"/>
                <a:cs typeface="Times New Roman" panose="02020603050405020304" pitchFamily="18" charset="0"/>
              </a:rPr>
              <a:t>.</a:t>
            </a:r>
          </a:p>
          <a:p>
            <a:pPr>
              <a:buClr>
                <a:srgbClr val="FF0000"/>
              </a:buClr>
              <a:buSzPct val="135000"/>
              <a:buFont typeface="Wingdings" panose="05000000000000000000" pitchFamily="2" charset="2"/>
              <a:buChar char="ü"/>
            </a:pPr>
            <a:r>
              <a:rPr lang="en-US" sz="2400" i="1" dirty="0" smtClean="0">
                <a:solidFill>
                  <a:srgbClr val="740C76"/>
                </a:solidFill>
                <a:latin typeface="Times New Roman" panose="02020603050405020304" pitchFamily="18" charset="0"/>
                <a:cs typeface="Times New Roman" panose="02020603050405020304" pitchFamily="18" charset="0"/>
                <a:hlinkClick r:id="rId3"/>
              </a:rPr>
              <a:t>https://en.m.Wikipedia.org</a:t>
            </a:r>
            <a:r>
              <a:rPr lang="en-US" sz="2400" i="1" dirty="0" smtClean="0">
                <a:solidFill>
                  <a:srgbClr val="740C76"/>
                </a:solidFill>
                <a:latin typeface="Times New Roman" panose="02020603050405020304" pitchFamily="18" charset="0"/>
                <a:cs typeface="Times New Roman" panose="02020603050405020304" pitchFamily="18" charset="0"/>
              </a:rPr>
              <a:t>.</a:t>
            </a:r>
          </a:p>
          <a:p>
            <a:pPr>
              <a:buClr>
                <a:srgbClr val="FF0000"/>
              </a:buClr>
              <a:buSzPct val="135000"/>
              <a:buFont typeface="Wingdings" panose="05000000000000000000" pitchFamily="2" charset="2"/>
              <a:buChar char="ü"/>
            </a:pPr>
            <a:r>
              <a:rPr lang="en-US" sz="2400" i="1" dirty="0" smtClean="0">
                <a:solidFill>
                  <a:srgbClr val="740C76"/>
                </a:solidFill>
                <a:latin typeface="Times New Roman" panose="02020603050405020304" pitchFamily="18" charset="0"/>
                <a:cs typeface="Times New Roman" panose="02020603050405020304" pitchFamily="18" charset="0"/>
                <a:hlinkClick r:id="rId4"/>
              </a:rPr>
              <a:t>www.medicinenet.com</a:t>
            </a:r>
            <a:r>
              <a:rPr lang="en-US" sz="2400" i="1" dirty="0" smtClean="0">
                <a:solidFill>
                  <a:srgbClr val="740C76"/>
                </a:solidFill>
                <a:latin typeface="Times New Roman" panose="02020603050405020304" pitchFamily="18" charset="0"/>
                <a:cs typeface="Times New Roman" panose="02020603050405020304" pitchFamily="18" charset="0"/>
              </a:rPr>
              <a:t>.</a:t>
            </a:r>
          </a:p>
          <a:p>
            <a:pPr>
              <a:buClr>
                <a:srgbClr val="FF0000"/>
              </a:buClr>
              <a:buSzPct val="135000"/>
              <a:buFont typeface="Wingdings" panose="05000000000000000000" pitchFamily="2" charset="2"/>
              <a:buChar char="ü"/>
            </a:pPr>
            <a:r>
              <a:rPr lang="en-US" sz="2400" i="1" dirty="0" smtClean="0">
                <a:solidFill>
                  <a:srgbClr val="740C76"/>
                </a:solidFill>
                <a:latin typeface="Times New Roman" panose="02020603050405020304" pitchFamily="18" charset="0"/>
                <a:cs typeface="Times New Roman" panose="02020603050405020304" pitchFamily="18" charset="0"/>
                <a:hlinkClick r:id="rId5"/>
              </a:rPr>
              <a:t>https://www.additudemag.com</a:t>
            </a:r>
            <a:r>
              <a:rPr lang="en-US" sz="2400" i="1" dirty="0" smtClean="0">
                <a:solidFill>
                  <a:srgbClr val="740C76"/>
                </a:solidFill>
                <a:latin typeface="Times New Roman" panose="02020603050405020304" pitchFamily="18" charset="0"/>
                <a:cs typeface="Times New Roman" panose="02020603050405020304" pitchFamily="18" charset="0"/>
              </a:rPr>
              <a:t>.</a:t>
            </a:r>
          </a:p>
          <a:p>
            <a:pPr>
              <a:buClr>
                <a:srgbClr val="FF0000"/>
              </a:buClr>
              <a:buSzPct val="135000"/>
              <a:buFont typeface="Wingdings" panose="05000000000000000000" pitchFamily="2" charset="2"/>
              <a:buChar char="ü"/>
            </a:pPr>
            <a:r>
              <a:rPr lang="en-US" sz="2400" i="1" dirty="0" smtClean="0">
                <a:solidFill>
                  <a:srgbClr val="740C76"/>
                </a:solidFill>
                <a:latin typeface="Times New Roman" panose="02020603050405020304" pitchFamily="18" charset="0"/>
                <a:cs typeface="Times New Roman" panose="02020603050405020304" pitchFamily="18" charset="0"/>
                <a:hlinkClick r:id="rId6"/>
              </a:rPr>
              <a:t>http://www.healthyplace.com</a:t>
            </a:r>
            <a:r>
              <a:rPr lang="en-US" sz="2400" i="1" dirty="0" smtClean="0">
                <a:solidFill>
                  <a:srgbClr val="740C76"/>
                </a:solidFill>
                <a:latin typeface="Times New Roman" panose="02020603050405020304" pitchFamily="18" charset="0"/>
                <a:cs typeface="Times New Roman" panose="02020603050405020304" pitchFamily="18" charset="0"/>
              </a:rPr>
              <a:t>.</a:t>
            </a:r>
          </a:p>
          <a:p>
            <a:pPr>
              <a:buClr>
                <a:srgbClr val="FF0000"/>
              </a:buClr>
              <a:buSzPct val="135000"/>
              <a:buFont typeface="Wingdings" panose="05000000000000000000" pitchFamily="2" charset="2"/>
              <a:buChar char="ü"/>
            </a:pPr>
            <a:r>
              <a:rPr lang="en-US" sz="2400" i="1" dirty="0" smtClean="0">
                <a:solidFill>
                  <a:srgbClr val="740C76"/>
                </a:solidFill>
                <a:latin typeface="Times New Roman" panose="02020603050405020304" pitchFamily="18" charset="0"/>
                <a:cs typeface="Times New Roman" panose="02020603050405020304" pitchFamily="18" charset="0"/>
                <a:hlinkClick r:id="rId7"/>
              </a:rPr>
              <a:t>www.healthline.com</a:t>
            </a:r>
            <a:r>
              <a:rPr lang="en-US" sz="2400" i="1" dirty="0" smtClean="0">
                <a:solidFill>
                  <a:srgbClr val="740C76"/>
                </a:solidFill>
                <a:latin typeface="Times New Roman" panose="02020603050405020304" pitchFamily="18" charset="0"/>
                <a:cs typeface="Times New Roman" panose="02020603050405020304" pitchFamily="18" charset="0"/>
              </a:rPr>
              <a:t>.</a:t>
            </a:r>
          </a:p>
          <a:p>
            <a:pPr>
              <a:buClr>
                <a:srgbClr val="FF0000"/>
              </a:buClr>
              <a:buSzPct val="135000"/>
              <a:buFont typeface="Wingdings" panose="05000000000000000000" pitchFamily="2" charset="2"/>
              <a:buChar char="ü"/>
            </a:pPr>
            <a:r>
              <a:rPr lang="en-US" sz="2400" i="1" dirty="0" smtClean="0">
                <a:solidFill>
                  <a:srgbClr val="740C76"/>
                </a:solidFill>
                <a:latin typeface="Times New Roman" panose="02020603050405020304" pitchFamily="18" charset="0"/>
                <a:cs typeface="Times New Roman" panose="02020603050405020304" pitchFamily="18" charset="0"/>
                <a:hlinkClick r:id="rId3"/>
              </a:rPr>
              <a:t>https://en.m.Wikipedia.org</a:t>
            </a:r>
            <a:r>
              <a:rPr lang="en-US" sz="2400" i="1" dirty="0" smtClean="0">
                <a:solidFill>
                  <a:srgbClr val="740C76"/>
                </a:solidFill>
                <a:latin typeface="Times New Roman" panose="02020603050405020304" pitchFamily="18" charset="0"/>
                <a:cs typeface="Times New Roman" panose="02020603050405020304" pitchFamily="18" charset="0"/>
              </a:rPr>
              <a:t>.</a:t>
            </a:r>
          </a:p>
          <a:p>
            <a:pPr marL="0" indent="0">
              <a:buClr>
                <a:srgbClr val="FF0000"/>
              </a:buClr>
              <a:buSzPct val="135000"/>
              <a:buNone/>
            </a:pPr>
            <a:endParaRPr lang="en-US" sz="2400" i="1" dirty="0" smtClean="0">
              <a:solidFill>
                <a:srgbClr val="740C76"/>
              </a:solidFill>
              <a:latin typeface="Times New Roman" panose="02020603050405020304" pitchFamily="18" charset="0"/>
              <a:cs typeface="Times New Roman" panose="02020603050405020304" pitchFamily="18" charset="0"/>
            </a:endParaRPr>
          </a:p>
          <a:p>
            <a:pPr>
              <a:buClr>
                <a:srgbClr val="FF0000"/>
              </a:buClr>
              <a:buSzPct val="135000"/>
              <a:buFont typeface="Wingdings" panose="05000000000000000000" pitchFamily="2" charset="2"/>
              <a:buChar char="ü"/>
            </a:pPr>
            <a:endParaRPr lang="en-US" dirty="0" smtClean="0"/>
          </a:p>
          <a:p>
            <a:pPr>
              <a:buClr>
                <a:srgbClr val="FF0000"/>
              </a:buClr>
              <a:buSzPct val="135000"/>
              <a:buFont typeface="Wingdings" panose="05000000000000000000" pitchFamily="2" charset="2"/>
              <a:buChar char="ü"/>
            </a:pPr>
            <a:endParaRPr lang="en-US" dirty="0" smtClean="0"/>
          </a:p>
          <a:p>
            <a:pPr>
              <a:buClr>
                <a:srgbClr val="FF0000"/>
              </a:buClr>
              <a:buSzPct val="135000"/>
            </a:pPr>
            <a:endParaRPr lang="en-US" dirty="0"/>
          </a:p>
        </p:txBody>
      </p:sp>
    </p:spTree>
    <p:extLst>
      <p:ext uri="{BB962C8B-B14F-4D97-AF65-F5344CB8AC3E}">
        <p14:creationId xmlns:p14="http://schemas.microsoft.com/office/powerpoint/2010/main" xmlns="" val="303846906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138232999"/>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9104" y="173866"/>
            <a:ext cx="7984902" cy="2585323"/>
          </a:xfrm>
          <a:prstGeom prst="rect">
            <a:avLst/>
          </a:prstGeom>
          <a:noFill/>
        </p:spPr>
        <p:txBody>
          <a:bodyPr wrap="square" lIns="91440" tIns="45720" rIns="91440" bIns="45720">
            <a:spAutoFit/>
          </a:bodyPr>
          <a:lstStyle/>
          <a:p>
            <a:pPr algn="ctr"/>
            <a:r>
              <a:rPr lang="en-US" sz="5400" b="1" dirty="0" smtClean="0">
                <a:ln w="13462">
                  <a:solidFill>
                    <a:schemeClr val="bg1"/>
                  </a:solidFill>
                  <a:prstDash val="solid"/>
                </a:ln>
                <a:solidFill>
                  <a:srgbClr val="410B39"/>
                </a:solidFill>
                <a:effectLst>
                  <a:outerShdw dist="38100" dir="2700000" algn="bl" rotWithShape="0">
                    <a:schemeClr val="accent5"/>
                  </a:outerShdw>
                </a:effectLst>
              </a:rPr>
              <a:t> INTRODUCTION TO     SPEECH AND LANGUAGE DISORDER</a:t>
            </a:r>
            <a:endParaRPr lang="en-US" sz="5400" b="1" cap="none" spc="0" dirty="0">
              <a:ln w="13462">
                <a:solidFill>
                  <a:schemeClr val="bg1"/>
                </a:solidFill>
                <a:prstDash val="solid"/>
              </a:ln>
              <a:solidFill>
                <a:srgbClr val="410B39"/>
              </a:solidFill>
              <a:effectLst>
                <a:outerShdw dist="38100" dir="2700000" algn="bl" rotWithShape="0">
                  <a:schemeClr val="accent5"/>
                </a:outerShdw>
              </a:effectLst>
            </a:endParaRPr>
          </a:p>
        </p:txBody>
      </p:sp>
      <p:sp>
        <p:nvSpPr>
          <p:cNvPr id="4" name="Rectangle 3"/>
          <p:cNvSpPr/>
          <p:nvPr/>
        </p:nvSpPr>
        <p:spPr>
          <a:xfrm>
            <a:off x="5486400" y="3755352"/>
            <a:ext cx="4340180" cy="707886"/>
          </a:xfrm>
          <a:prstGeom prst="rect">
            <a:avLst/>
          </a:prstGeom>
        </p:spPr>
        <p:txBody>
          <a:bodyPr wrap="square">
            <a:spAutoFit/>
          </a:bodyPr>
          <a:lstStyle/>
          <a:p>
            <a:pPr algn="ctr"/>
            <a:endParaRPr lang="en-US" sz="2000" b="1" dirty="0" smtClean="0">
              <a:ln w="0"/>
              <a:solidFill>
                <a:srgbClr val="002060"/>
              </a:solidFill>
              <a:effectLst>
                <a:outerShdw blurRad="38100" dist="19050" dir="2700000" algn="tl" rotWithShape="0">
                  <a:schemeClr val="dk1">
                    <a:alpha val="40000"/>
                  </a:schemeClr>
                </a:outerShdw>
              </a:effectLst>
            </a:endParaRPr>
          </a:p>
          <a:p>
            <a:pPr algn="ctr"/>
            <a:endParaRPr lang="en-US" sz="2000" b="1" dirty="0">
              <a:ln w="0"/>
              <a:solidFill>
                <a:srgbClr val="002060"/>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803043"/>
            <a:ext cx="4434089" cy="5054957"/>
          </a:xfrm>
          <a:prstGeom prst="rect">
            <a:avLst/>
          </a:prstGeom>
        </p:spPr>
      </p:pic>
    </p:spTree>
    <p:extLst>
      <p:ext uri="{BB962C8B-B14F-4D97-AF65-F5344CB8AC3E}">
        <p14:creationId xmlns:p14="http://schemas.microsoft.com/office/powerpoint/2010/main" xmlns="" val="135979567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4699"/>
            <a:ext cx="8596668" cy="759853"/>
          </a:xfrm>
        </p:spPr>
        <p:txBody>
          <a:bodyPr>
            <a:normAutofit fontScale="90000"/>
          </a:bodyPr>
          <a:lstStyle/>
          <a:p>
            <a:r>
              <a:rPr lang="en-US" sz="5400" dirty="0" smtClean="0">
                <a:solidFill>
                  <a:srgbClr val="980652"/>
                </a:solidFill>
              </a:rPr>
              <a:t>             CONTENTS</a:t>
            </a:r>
            <a:endParaRPr lang="en-US" sz="5400" dirty="0">
              <a:solidFill>
                <a:srgbClr val="980652"/>
              </a:solidFill>
            </a:endParaRPr>
          </a:p>
        </p:txBody>
      </p:sp>
      <p:sp>
        <p:nvSpPr>
          <p:cNvPr id="3" name="Content Placeholder 2"/>
          <p:cNvSpPr>
            <a:spLocks noGrp="1"/>
          </p:cNvSpPr>
          <p:nvPr>
            <p:ph idx="1"/>
          </p:nvPr>
        </p:nvSpPr>
        <p:spPr>
          <a:xfrm>
            <a:off x="677334" y="1223493"/>
            <a:ext cx="8596668" cy="5518597"/>
          </a:xfrm>
        </p:spPr>
        <p:txBody>
          <a:bodyPr>
            <a:normAutofit lnSpcReduction="10000"/>
          </a:bodyPr>
          <a:lstStyle/>
          <a:p>
            <a:pPr>
              <a:buClr>
                <a:srgbClr val="740C76"/>
              </a:buClr>
              <a:buSzPct val="146000"/>
              <a:buFont typeface="Wingdings" panose="05000000000000000000" pitchFamily="2" charset="2"/>
              <a:buChar char="Ø"/>
            </a:pPr>
            <a:r>
              <a:rPr lang="en-US" sz="2000" b="1" i="1" dirty="0" smtClean="0">
                <a:solidFill>
                  <a:srgbClr val="FF0000"/>
                </a:solidFill>
                <a:latin typeface="Times New Roman" panose="02020603050405020304" pitchFamily="18" charset="0"/>
                <a:cs typeface="Times New Roman" panose="02020603050405020304" pitchFamily="18" charset="0"/>
              </a:rPr>
              <a:t>Introduction.</a:t>
            </a:r>
          </a:p>
          <a:p>
            <a:pPr>
              <a:buClr>
                <a:srgbClr val="740C76"/>
              </a:buClr>
              <a:buSzPct val="146000"/>
              <a:buFont typeface="Wingdings" panose="05000000000000000000" pitchFamily="2" charset="2"/>
              <a:buChar char="Ø"/>
            </a:pPr>
            <a:r>
              <a:rPr lang="en-US" sz="2000" b="1" i="1" dirty="0" smtClean="0">
                <a:solidFill>
                  <a:srgbClr val="FF0000"/>
                </a:solidFill>
                <a:latin typeface="Times New Roman" panose="02020603050405020304" pitchFamily="18" charset="0"/>
                <a:cs typeface="Times New Roman" panose="02020603050405020304" pitchFamily="18" charset="0"/>
              </a:rPr>
              <a:t>Speech Disorder.</a:t>
            </a:r>
          </a:p>
          <a:p>
            <a:pPr>
              <a:buClr>
                <a:srgbClr val="740C76"/>
              </a:buClr>
              <a:buSzPct val="146000"/>
              <a:buFont typeface="Wingdings" panose="05000000000000000000" pitchFamily="2" charset="2"/>
              <a:buChar char="Ø"/>
            </a:pPr>
            <a:r>
              <a:rPr lang="en-US" sz="2000" b="1" i="1" dirty="0" smtClean="0">
                <a:solidFill>
                  <a:srgbClr val="FF0000"/>
                </a:solidFill>
                <a:latin typeface="Times New Roman" panose="02020603050405020304" pitchFamily="18" charset="0"/>
                <a:cs typeface="Times New Roman" panose="02020603050405020304" pitchFamily="18" charset="0"/>
              </a:rPr>
              <a:t>Types of Speech Disorder.</a:t>
            </a:r>
          </a:p>
          <a:p>
            <a:pPr>
              <a:buClr>
                <a:srgbClr val="740C76"/>
              </a:buClr>
              <a:buSzPct val="146000"/>
              <a:buFont typeface="Wingdings" panose="05000000000000000000" pitchFamily="2" charset="2"/>
              <a:buChar char="Ø"/>
            </a:pPr>
            <a:r>
              <a:rPr lang="en-US" sz="2000" b="1" i="1" dirty="0" smtClean="0">
                <a:solidFill>
                  <a:srgbClr val="FF0000"/>
                </a:solidFill>
                <a:latin typeface="Times New Roman" panose="02020603050405020304" pitchFamily="18" charset="0"/>
                <a:cs typeface="Times New Roman" panose="02020603050405020304" pitchFamily="18" charset="0"/>
              </a:rPr>
              <a:t>Voice Disorder.</a:t>
            </a:r>
          </a:p>
          <a:p>
            <a:pPr>
              <a:buClr>
                <a:srgbClr val="740C76"/>
              </a:buClr>
              <a:buSzPct val="146000"/>
              <a:buFont typeface="Wingdings" panose="05000000000000000000" pitchFamily="2" charset="2"/>
              <a:buChar char="Ø"/>
            </a:pPr>
            <a:r>
              <a:rPr lang="en-US" sz="2000" b="1" i="1" dirty="0" smtClean="0">
                <a:solidFill>
                  <a:srgbClr val="FF0000"/>
                </a:solidFill>
                <a:latin typeface="Times New Roman" panose="02020603050405020304" pitchFamily="18" charset="0"/>
                <a:cs typeface="Times New Roman" panose="02020603050405020304" pitchFamily="18" charset="0"/>
              </a:rPr>
              <a:t>Articulation Disorder.</a:t>
            </a:r>
          </a:p>
          <a:p>
            <a:pPr>
              <a:buClr>
                <a:srgbClr val="740C76"/>
              </a:buClr>
              <a:buSzPct val="146000"/>
              <a:buFont typeface="Wingdings" panose="05000000000000000000" pitchFamily="2" charset="2"/>
              <a:buChar char="Ø"/>
            </a:pPr>
            <a:r>
              <a:rPr lang="en-US" sz="2000" b="1" i="1" dirty="0" smtClean="0">
                <a:solidFill>
                  <a:srgbClr val="FF0000"/>
                </a:solidFill>
                <a:latin typeface="Times New Roman" panose="02020603050405020304" pitchFamily="18" charset="0"/>
                <a:cs typeface="Times New Roman" panose="02020603050405020304" pitchFamily="18" charset="0"/>
              </a:rPr>
              <a:t>Fluency Disorder.</a:t>
            </a:r>
          </a:p>
          <a:p>
            <a:pPr>
              <a:buClr>
                <a:srgbClr val="740C76"/>
              </a:buClr>
              <a:buSzPct val="146000"/>
              <a:buFont typeface="Wingdings" panose="05000000000000000000" pitchFamily="2" charset="2"/>
              <a:buChar char="Ø"/>
            </a:pPr>
            <a:r>
              <a:rPr lang="en-US" sz="2000" b="1" i="1" dirty="0" smtClean="0">
                <a:solidFill>
                  <a:srgbClr val="FF0000"/>
                </a:solidFill>
                <a:latin typeface="Times New Roman" panose="02020603050405020304" pitchFamily="18" charset="0"/>
                <a:cs typeface="Times New Roman" panose="02020603050405020304" pitchFamily="18" charset="0"/>
              </a:rPr>
              <a:t>Causes of Speech Disorder.</a:t>
            </a:r>
          </a:p>
          <a:p>
            <a:pPr>
              <a:buClr>
                <a:srgbClr val="740C76"/>
              </a:buClr>
              <a:buSzPct val="146000"/>
              <a:buFont typeface="Wingdings" panose="05000000000000000000" pitchFamily="2" charset="2"/>
              <a:buChar char="Ø"/>
            </a:pPr>
            <a:r>
              <a:rPr lang="en-US" sz="2000" b="1" i="1" dirty="0" smtClean="0">
                <a:solidFill>
                  <a:srgbClr val="FF0000"/>
                </a:solidFill>
                <a:latin typeface="Times New Roman" panose="02020603050405020304" pitchFamily="18" charset="0"/>
                <a:cs typeface="Times New Roman" panose="02020603050405020304" pitchFamily="18" charset="0"/>
              </a:rPr>
              <a:t>Treatments for </a:t>
            </a:r>
            <a:r>
              <a:rPr lang="en-US" sz="2000" b="1" i="1" dirty="0">
                <a:solidFill>
                  <a:srgbClr val="FF0000"/>
                </a:solidFill>
                <a:latin typeface="Times New Roman" panose="02020603050405020304" pitchFamily="18" charset="0"/>
                <a:cs typeface="Times New Roman" panose="02020603050405020304" pitchFamily="18" charset="0"/>
              </a:rPr>
              <a:t>S</a:t>
            </a:r>
            <a:r>
              <a:rPr lang="en-US" sz="2000" b="1" i="1" dirty="0" smtClean="0">
                <a:solidFill>
                  <a:srgbClr val="FF0000"/>
                </a:solidFill>
                <a:latin typeface="Times New Roman" panose="02020603050405020304" pitchFamily="18" charset="0"/>
                <a:cs typeface="Times New Roman" panose="02020603050405020304" pitchFamily="18" charset="0"/>
              </a:rPr>
              <a:t>peech Disorder.</a:t>
            </a:r>
          </a:p>
          <a:p>
            <a:pPr>
              <a:buClr>
                <a:srgbClr val="740C76"/>
              </a:buClr>
              <a:buSzPct val="146000"/>
              <a:buFont typeface="Wingdings" panose="05000000000000000000" pitchFamily="2" charset="2"/>
              <a:buChar char="Ø"/>
            </a:pPr>
            <a:r>
              <a:rPr lang="en-US" sz="2000" b="1" i="1" dirty="0" smtClean="0">
                <a:solidFill>
                  <a:srgbClr val="FF0000"/>
                </a:solidFill>
                <a:latin typeface="Times New Roman" panose="02020603050405020304" pitchFamily="18" charset="0"/>
                <a:cs typeface="Times New Roman" panose="02020603050405020304" pitchFamily="18" charset="0"/>
              </a:rPr>
              <a:t>Language Disorder.</a:t>
            </a:r>
          </a:p>
          <a:p>
            <a:pPr>
              <a:buClr>
                <a:srgbClr val="740C76"/>
              </a:buClr>
              <a:buSzPct val="146000"/>
              <a:buFont typeface="Wingdings" panose="05000000000000000000" pitchFamily="2" charset="2"/>
              <a:buChar char="Ø"/>
            </a:pPr>
            <a:r>
              <a:rPr lang="en-US" sz="2000" b="1" i="1" dirty="0" smtClean="0">
                <a:solidFill>
                  <a:srgbClr val="FF0000"/>
                </a:solidFill>
                <a:latin typeface="Times New Roman" panose="02020603050405020304" pitchFamily="18" charset="0"/>
                <a:cs typeface="Times New Roman" panose="02020603050405020304" pitchFamily="18" charset="0"/>
              </a:rPr>
              <a:t>Causes of Language Disorder.</a:t>
            </a:r>
          </a:p>
          <a:p>
            <a:pPr>
              <a:buClr>
                <a:srgbClr val="740C76"/>
              </a:buClr>
              <a:buSzPct val="146000"/>
              <a:buFont typeface="Wingdings" panose="05000000000000000000" pitchFamily="2" charset="2"/>
              <a:buChar char="Ø"/>
            </a:pPr>
            <a:r>
              <a:rPr lang="en-US" sz="2000" b="1" i="1" dirty="0" smtClean="0">
                <a:solidFill>
                  <a:srgbClr val="FF0000"/>
                </a:solidFill>
                <a:latin typeface="Times New Roman" panose="02020603050405020304" pitchFamily="18" charset="0"/>
                <a:cs typeface="Times New Roman" panose="02020603050405020304" pitchFamily="18" charset="0"/>
              </a:rPr>
              <a:t>Treatments for Language Disorder.</a:t>
            </a:r>
          </a:p>
          <a:p>
            <a:pPr>
              <a:buClr>
                <a:srgbClr val="740C76"/>
              </a:buClr>
              <a:buSzPct val="146000"/>
              <a:buFont typeface="Wingdings" panose="05000000000000000000" pitchFamily="2" charset="2"/>
              <a:buChar char="Ø"/>
            </a:pPr>
            <a:r>
              <a:rPr lang="en-US" sz="2000" b="1" i="1" dirty="0" smtClean="0">
                <a:solidFill>
                  <a:srgbClr val="FF0000"/>
                </a:solidFill>
                <a:latin typeface="Times New Roman" panose="02020603050405020304" pitchFamily="18" charset="0"/>
                <a:cs typeface="Times New Roman" panose="02020603050405020304" pitchFamily="18" charset="0"/>
              </a:rPr>
              <a:t>Conclusion.</a:t>
            </a:r>
          </a:p>
          <a:p>
            <a:pPr>
              <a:buClr>
                <a:srgbClr val="740C76"/>
              </a:buClr>
              <a:buSzPct val="146000"/>
              <a:buFont typeface="Wingdings" panose="05000000000000000000" pitchFamily="2" charset="2"/>
              <a:buChar char="Ø"/>
            </a:pPr>
            <a:r>
              <a:rPr lang="en-US" sz="2000" b="1" i="1" dirty="0" smtClean="0">
                <a:solidFill>
                  <a:srgbClr val="FF0000"/>
                </a:solidFill>
                <a:latin typeface="Times New Roman" panose="02020603050405020304" pitchFamily="18" charset="0"/>
                <a:cs typeface="Times New Roman" panose="02020603050405020304" pitchFamily="18" charset="0"/>
              </a:rPr>
              <a:t>References</a:t>
            </a:r>
          </a:p>
          <a:p>
            <a:pPr>
              <a:buClr>
                <a:srgbClr val="740C76"/>
              </a:buClr>
              <a:buSzPct val="146000"/>
              <a:buFont typeface="Wingdings" panose="05000000000000000000" pitchFamily="2" charset="2"/>
              <a:buChar char="Ø"/>
            </a:pPr>
            <a:endParaRPr lang="en-US" dirty="0" smtClean="0"/>
          </a:p>
          <a:p>
            <a:pPr>
              <a:buClr>
                <a:srgbClr val="740C76"/>
              </a:buClr>
              <a:buSzPct val="146000"/>
              <a:buFont typeface="Wingdings" panose="05000000000000000000" pitchFamily="2" charset="2"/>
              <a:buChar char="Ø"/>
            </a:pPr>
            <a:endParaRPr lang="en-US" dirty="0" smtClean="0"/>
          </a:p>
          <a:p>
            <a:pPr>
              <a:buClr>
                <a:srgbClr val="740C76"/>
              </a:buClr>
              <a:buSzPct val="146000"/>
              <a:buFont typeface="Wingdings" panose="05000000000000000000" pitchFamily="2" charset="2"/>
              <a:buChar char="Ø"/>
            </a:pPr>
            <a:endParaRPr lang="en-US" dirty="0" smtClean="0"/>
          </a:p>
          <a:p>
            <a:pPr>
              <a:buClr>
                <a:srgbClr val="740C76"/>
              </a:buClr>
              <a:buSzPct val="146000"/>
              <a:buFont typeface="Wingdings" panose="05000000000000000000" pitchFamily="2" charset="2"/>
              <a:buChar char="Ø"/>
            </a:pPr>
            <a:endParaRPr lang="en-US" dirty="0" smtClean="0"/>
          </a:p>
          <a:p>
            <a:pPr>
              <a:buClr>
                <a:srgbClr val="740C76"/>
              </a:buClr>
              <a:buSzPct val="146000"/>
              <a:buFont typeface="Wingdings" panose="05000000000000000000" pitchFamily="2" charset="2"/>
              <a:buChar char="Ø"/>
            </a:pPr>
            <a:endParaRPr lang="en-US" dirty="0" smtClean="0"/>
          </a:p>
          <a:p>
            <a:pPr>
              <a:buClr>
                <a:srgbClr val="740C76"/>
              </a:buClr>
              <a:buSzPct val="146000"/>
              <a:buFont typeface="Wingdings" panose="05000000000000000000" pitchFamily="2" charset="2"/>
              <a:buChar char="Ø"/>
            </a:pPr>
            <a:endParaRPr lang="en-US" dirty="0" smtClean="0"/>
          </a:p>
          <a:p>
            <a:pPr>
              <a:buClr>
                <a:srgbClr val="740C76"/>
              </a:buClr>
              <a:buSzPct val="146000"/>
              <a:buFont typeface="Wingdings" panose="05000000000000000000" pitchFamily="2" charset="2"/>
              <a:buChar char="Ø"/>
            </a:pPr>
            <a:endParaRPr lang="en-US" dirty="0"/>
          </a:p>
        </p:txBody>
      </p:sp>
    </p:spTree>
    <p:extLst>
      <p:ext uri="{BB962C8B-B14F-4D97-AF65-F5344CB8AC3E}">
        <p14:creationId xmlns:p14="http://schemas.microsoft.com/office/powerpoint/2010/main" xmlns="" val="81923452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287887"/>
          </a:xfrm>
        </p:spPr>
        <p:txBody>
          <a:bodyPr>
            <a:normAutofit/>
          </a:bodyPr>
          <a:lstStyle/>
          <a:p>
            <a:r>
              <a:rPr lang="en-US" sz="6000" dirty="0"/>
              <a:t> </a:t>
            </a:r>
            <a:r>
              <a:rPr lang="en-US" sz="6000" dirty="0" smtClean="0"/>
              <a:t>        </a:t>
            </a:r>
            <a:r>
              <a:rPr lang="en-US" sz="6000" dirty="0" smtClean="0">
                <a:solidFill>
                  <a:srgbClr val="43050B"/>
                </a:solidFill>
              </a:rPr>
              <a:t>INTRODUCTION </a:t>
            </a:r>
            <a:endParaRPr lang="en-US" sz="6000" dirty="0">
              <a:solidFill>
                <a:srgbClr val="43050B"/>
              </a:solidFill>
            </a:endParaRPr>
          </a:p>
        </p:txBody>
      </p:sp>
      <p:sp>
        <p:nvSpPr>
          <p:cNvPr id="3" name="Content Placeholder 2"/>
          <p:cNvSpPr>
            <a:spLocks noGrp="1"/>
          </p:cNvSpPr>
          <p:nvPr>
            <p:ph idx="1"/>
          </p:nvPr>
        </p:nvSpPr>
        <p:spPr>
          <a:xfrm>
            <a:off x="677334" y="1390919"/>
            <a:ext cx="8596668" cy="4650444"/>
          </a:xfrm>
        </p:spPr>
        <p:txBody>
          <a:bodyPr>
            <a:normAutofit/>
          </a:bodyPr>
          <a:lstStyle/>
          <a:p>
            <a:pPr>
              <a:buClr>
                <a:srgbClr val="002060"/>
              </a:buClr>
              <a:buSzPct val="124000"/>
              <a:buFont typeface="Wingdings" panose="05000000000000000000" pitchFamily="2" charset="2"/>
              <a:buChar char="q"/>
            </a:pPr>
            <a:r>
              <a:rPr lang="en-US" sz="2800" b="1" i="1" dirty="0" smtClean="0">
                <a:solidFill>
                  <a:srgbClr val="CC3300"/>
                </a:solidFill>
                <a:latin typeface="Times New Roman" panose="02020603050405020304" pitchFamily="18" charset="0"/>
                <a:cs typeface="Times New Roman" panose="02020603050405020304" pitchFamily="18" charset="0"/>
              </a:rPr>
              <a:t>Speech and language disorders can affect a person’s ability to talk, understand, read and write.</a:t>
            </a:r>
          </a:p>
          <a:p>
            <a:pPr>
              <a:buClr>
                <a:srgbClr val="002060"/>
              </a:buClr>
              <a:buSzPct val="124000"/>
              <a:buFont typeface="Wingdings" panose="05000000000000000000" pitchFamily="2" charset="2"/>
              <a:buChar char="q"/>
            </a:pPr>
            <a:r>
              <a:rPr lang="en-US" sz="2800" b="1" i="1" dirty="0" smtClean="0">
                <a:solidFill>
                  <a:srgbClr val="CC3300"/>
                </a:solidFill>
                <a:latin typeface="Times New Roman" panose="02020603050405020304" pitchFamily="18" charset="0"/>
                <a:cs typeface="Times New Roman" panose="02020603050405020304" pitchFamily="18" charset="0"/>
              </a:rPr>
              <a:t>Children may develop speech and language disorder is due to conditions that affect brain development before, or after birth. Adults may develops speech or language disorders due to strokes, traumatic brain injury or brain tumors. Many people with these disorders can benefits from treatment.</a:t>
            </a:r>
          </a:p>
          <a:p>
            <a:pPr>
              <a:buClr>
                <a:srgbClr val="002060"/>
              </a:buClr>
              <a:buSzPct val="124000"/>
              <a:buFont typeface="Wingdings" panose="05000000000000000000" pitchFamily="2" charset="2"/>
              <a:buChar char="q"/>
            </a:pPr>
            <a:r>
              <a:rPr lang="en-US" sz="2800" b="1" i="1" dirty="0" smtClean="0">
                <a:solidFill>
                  <a:srgbClr val="CC3300"/>
                </a:solidFill>
                <a:latin typeface="Times New Roman" panose="02020603050405020304" pitchFamily="18" charset="0"/>
                <a:cs typeface="Times New Roman" panose="02020603050405020304" pitchFamily="18" charset="0"/>
              </a:rPr>
              <a:t>This reference summary discusses about speech and language disorders.</a:t>
            </a:r>
            <a:endParaRPr lang="en-US" sz="2800" b="1" i="1" dirty="0">
              <a:solidFill>
                <a:srgbClr val="CC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9692501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0456"/>
            <a:ext cx="8596668" cy="1171978"/>
          </a:xfrm>
        </p:spPr>
        <p:txBody>
          <a:bodyPr/>
          <a:lstStyle/>
          <a:p>
            <a:r>
              <a:rPr lang="en-US" dirty="0" smtClean="0"/>
              <a:t>             </a:t>
            </a:r>
            <a:r>
              <a:rPr lang="en-US" sz="5400" dirty="0" smtClean="0">
                <a:solidFill>
                  <a:srgbClr val="AB0101"/>
                </a:solidFill>
              </a:rPr>
              <a:t>SPEECH DISORDER</a:t>
            </a:r>
            <a:endParaRPr lang="en-US" sz="5400" dirty="0">
              <a:solidFill>
                <a:srgbClr val="AB0101"/>
              </a:solidFill>
            </a:endParaRPr>
          </a:p>
        </p:txBody>
      </p:sp>
      <p:sp>
        <p:nvSpPr>
          <p:cNvPr id="4" name="Content Placeholder 3"/>
          <p:cNvSpPr>
            <a:spLocks noGrp="1"/>
          </p:cNvSpPr>
          <p:nvPr>
            <p:ph sz="half" idx="2"/>
          </p:nvPr>
        </p:nvSpPr>
        <p:spPr>
          <a:xfrm>
            <a:off x="4975668" y="1661375"/>
            <a:ext cx="5031217" cy="4829577"/>
          </a:xfrm>
        </p:spPr>
        <p:txBody>
          <a:bodyPr>
            <a:normAutofit/>
          </a:bodyPr>
          <a:lstStyle/>
          <a:p>
            <a:pPr>
              <a:buClr>
                <a:srgbClr val="410B39"/>
              </a:buClr>
              <a:buSzPct val="100000"/>
              <a:buFont typeface="Wingdings" panose="05000000000000000000" pitchFamily="2" charset="2"/>
              <a:buChar char="v"/>
            </a:pPr>
            <a:r>
              <a:rPr lang="en-US" dirty="0" smtClean="0">
                <a:solidFill>
                  <a:srgbClr val="00B050"/>
                </a:solidFill>
              </a:rPr>
              <a:t>Speech disorders or speech impediments are a type of communication disorder in which the person is unable to produce speech sounds correctly or fluently or have problem with his or he voice.</a:t>
            </a:r>
          </a:p>
          <a:p>
            <a:pPr>
              <a:buClr>
                <a:srgbClr val="410B39"/>
              </a:buClr>
              <a:buSzPct val="100000"/>
              <a:buFont typeface="Wingdings" panose="05000000000000000000" pitchFamily="2" charset="2"/>
              <a:buChar char="v"/>
            </a:pPr>
            <a:r>
              <a:rPr lang="en-US" dirty="0" smtClean="0">
                <a:solidFill>
                  <a:srgbClr val="00B050"/>
                </a:solidFill>
              </a:rPr>
              <a:t>There are three different levels of classification when determining the magnitude and type of a speech disorder</a:t>
            </a:r>
          </a:p>
          <a:p>
            <a:pPr marL="0" indent="0">
              <a:buClr>
                <a:srgbClr val="410B39"/>
              </a:buClr>
              <a:buSzPct val="100000"/>
              <a:buNone/>
            </a:pPr>
            <a:r>
              <a:rPr lang="en-US" dirty="0">
                <a:solidFill>
                  <a:srgbClr val="00B050"/>
                </a:solidFill>
              </a:rPr>
              <a:t> </a:t>
            </a:r>
            <a:r>
              <a:rPr lang="en-US" dirty="0" smtClean="0">
                <a:solidFill>
                  <a:srgbClr val="00B050"/>
                </a:solidFill>
              </a:rPr>
              <a:t>             Phonemic</a:t>
            </a:r>
          </a:p>
          <a:p>
            <a:pPr marL="0" indent="0">
              <a:buClr>
                <a:srgbClr val="410B39"/>
              </a:buClr>
              <a:buSzPct val="100000"/>
              <a:buNone/>
            </a:pPr>
            <a:r>
              <a:rPr lang="en-US" dirty="0">
                <a:solidFill>
                  <a:srgbClr val="00B050"/>
                </a:solidFill>
              </a:rPr>
              <a:t> </a:t>
            </a:r>
            <a:r>
              <a:rPr lang="en-US" dirty="0" smtClean="0">
                <a:solidFill>
                  <a:srgbClr val="00B050"/>
                </a:solidFill>
              </a:rPr>
              <a:t>             Tongue Depressor</a:t>
            </a:r>
          </a:p>
          <a:p>
            <a:pPr marL="0" indent="0">
              <a:buClr>
                <a:srgbClr val="410B39"/>
              </a:buClr>
              <a:buSzPct val="100000"/>
              <a:buNone/>
            </a:pPr>
            <a:r>
              <a:rPr lang="en-US" dirty="0">
                <a:solidFill>
                  <a:srgbClr val="00B050"/>
                </a:solidFill>
              </a:rPr>
              <a:t> </a:t>
            </a:r>
            <a:r>
              <a:rPr lang="en-US" dirty="0" smtClean="0">
                <a:solidFill>
                  <a:srgbClr val="00B050"/>
                </a:solidFill>
              </a:rPr>
              <a:t>            Cannot produce the sound voluntarily</a:t>
            </a:r>
          </a:p>
          <a:p>
            <a:pPr>
              <a:buClr>
                <a:srgbClr val="410B39"/>
              </a:buClr>
              <a:buSzPct val="100000"/>
              <a:buFont typeface="Wingdings" panose="05000000000000000000" pitchFamily="2" charset="2"/>
              <a:buChar char="v"/>
            </a:pPr>
            <a:r>
              <a:rPr lang="en-US" dirty="0" smtClean="0">
                <a:solidFill>
                  <a:srgbClr val="00B050"/>
                </a:solidFill>
              </a:rPr>
              <a:t>Both children and adults can have speech disease due some medical problem.</a:t>
            </a:r>
          </a:p>
          <a:p>
            <a:pPr marL="0" indent="0">
              <a:buClr>
                <a:srgbClr val="410B39"/>
              </a:buClr>
              <a:buSzPct val="100000"/>
              <a:buNone/>
            </a:pPr>
            <a:r>
              <a:rPr lang="en-US" dirty="0">
                <a:solidFill>
                  <a:srgbClr val="00B050"/>
                </a:solidFill>
              </a:rPr>
              <a:t> </a:t>
            </a:r>
            <a:r>
              <a:rPr lang="en-US" dirty="0" smtClean="0">
                <a:solidFill>
                  <a:srgbClr val="00B050"/>
                </a:solidFill>
              </a:rPr>
              <a:t>                 </a:t>
            </a:r>
            <a:endParaRPr lang="en-US" dirty="0">
              <a:solidFill>
                <a:srgbClr val="00B050"/>
              </a:solidFill>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677863" y="1532587"/>
            <a:ext cx="4183062" cy="4958366"/>
          </a:xfrm>
        </p:spPr>
      </p:pic>
    </p:spTree>
    <p:extLst>
      <p:ext uri="{BB962C8B-B14F-4D97-AF65-F5344CB8AC3E}">
        <p14:creationId xmlns:p14="http://schemas.microsoft.com/office/powerpoint/2010/main" xmlns="" val="236313683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4546"/>
            <a:ext cx="8596668" cy="1056068"/>
          </a:xfrm>
        </p:spPr>
        <p:txBody>
          <a:bodyPr>
            <a:normAutofit/>
          </a:bodyPr>
          <a:lstStyle/>
          <a:p>
            <a:r>
              <a:rPr lang="en-US" dirty="0"/>
              <a:t> </a:t>
            </a:r>
            <a:r>
              <a:rPr lang="en-US" dirty="0" smtClean="0"/>
              <a:t>          </a:t>
            </a:r>
            <a:r>
              <a:rPr lang="en-US" dirty="0" smtClean="0">
                <a:solidFill>
                  <a:srgbClr val="7030A0"/>
                </a:solidFill>
              </a:rPr>
              <a:t>TYPES </a:t>
            </a:r>
            <a:r>
              <a:rPr lang="en-US" dirty="0">
                <a:solidFill>
                  <a:srgbClr val="7030A0"/>
                </a:solidFill>
              </a:rPr>
              <a:t>OF SPEECH DISORDER</a:t>
            </a:r>
            <a:endParaRPr lang="en-US" dirty="0"/>
          </a:p>
        </p:txBody>
      </p:sp>
      <p:sp>
        <p:nvSpPr>
          <p:cNvPr id="4" name="Content Placeholder 3"/>
          <p:cNvSpPr>
            <a:spLocks noGrp="1"/>
          </p:cNvSpPr>
          <p:nvPr>
            <p:ph sz="half" idx="2"/>
          </p:nvPr>
        </p:nvSpPr>
        <p:spPr>
          <a:xfrm>
            <a:off x="4430332" y="1674255"/>
            <a:ext cx="4843672" cy="4367108"/>
          </a:xfrm>
        </p:spPr>
        <p:txBody>
          <a:bodyPr>
            <a:normAutofit/>
          </a:bodyPr>
          <a:lstStyle/>
          <a:p>
            <a:pPr>
              <a:buClr>
                <a:srgbClr val="43050B"/>
              </a:buClr>
              <a:buSzPct val="110000"/>
              <a:buFont typeface="Wingdings" panose="05000000000000000000" pitchFamily="2" charset="2"/>
              <a:buChar char="Ø"/>
            </a:pPr>
            <a:r>
              <a:rPr lang="en-US" sz="3200" i="1" dirty="0" smtClean="0">
                <a:solidFill>
                  <a:srgbClr val="FF0066"/>
                </a:solidFill>
                <a:latin typeface="Times New Roman" panose="02020603050405020304" pitchFamily="18" charset="0"/>
                <a:cs typeface="Times New Roman" panose="02020603050405020304" pitchFamily="18" charset="0"/>
              </a:rPr>
              <a:t>Voice Disorder</a:t>
            </a:r>
          </a:p>
          <a:p>
            <a:pPr>
              <a:buClr>
                <a:srgbClr val="43050B"/>
              </a:buClr>
              <a:buSzPct val="110000"/>
              <a:buFont typeface="Wingdings" panose="05000000000000000000" pitchFamily="2" charset="2"/>
              <a:buChar char="Ø"/>
            </a:pPr>
            <a:r>
              <a:rPr lang="en-US" sz="3200" i="1" dirty="0" smtClean="0">
                <a:solidFill>
                  <a:srgbClr val="FF0066"/>
                </a:solidFill>
                <a:latin typeface="Times New Roman" panose="02020603050405020304" pitchFamily="18" charset="0"/>
                <a:cs typeface="Times New Roman" panose="02020603050405020304" pitchFamily="18" charset="0"/>
              </a:rPr>
              <a:t>Articulation Disorder</a:t>
            </a:r>
          </a:p>
          <a:p>
            <a:pPr>
              <a:buClr>
                <a:srgbClr val="43050B"/>
              </a:buClr>
              <a:buSzPct val="110000"/>
              <a:buFont typeface="Wingdings" panose="05000000000000000000" pitchFamily="2" charset="2"/>
              <a:buChar char="Ø"/>
            </a:pPr>
            <a:r>
              <a:rPr lang="en-US" sz="3200" i="1" dirty="0" smtClean="0">
                <a:solidFill>
                  <a:srgbClr val="FF0066"/>
                </a:solidFill>
                <a:latin typeface="Times New Roman" panose="02020603050405020304" pitchFamily="18" charset="0"/>
                <a:cs typeface="Times New Roman" panose="02020603050405020304" pitchFamily="18" charset="0"/>
              </a:rPr>
              <a:t>Fluency Disorder</a:t>
            </a:r>
          </a:p>
          <a:p>
            <a:pPr marL="0" indent="0">
              <a:buClr>
                <a:srgbClr val="43050B"/>
              </a:buClr>
              <a:buSzPct val="110000"/>
              <a:buNone/>
            </a:pPr>
            <a:r>
              <a:rPr lang="en-US" sz="3200" i="1" dirty="0">
                <a:solidFill>
                  <a:srgbClr val="FF0066"/>
                </a:solidFill>
                <a:latin typeface="Times New Roman" panose="02020603050405020304" pitchFamily="18" charset="0"/>
                <a:cs typeface="Times New Roman" panose="02020603050405020304" pitchFamily="18" charset="0"/>
              </a:rPr>
              <a:t> </a:t>
            </a:r>
            <a:r>
              <a:rPr lang="en-US" sz="3200" i="1" dirty="0" smtClean="0">
                <a:solidFill>
                  <a:srgbClr val="FF0066"/>
                </a:solidFill>
                <a:latin typeface="Times New Roman" panose="02020603050405020304" pitchFamily="18" charset="0"/>
                <a:cs typeface="Times New Roman" panose="02020603050405020304" pitchFamily="18" charset="0"/>
              </a:rPr>
              <a:t>      other than this disorder,</a:t>
            </a:r>
          </a:p>
          <a:p>
            <a:pPr>
              <a:buClr>
                <a:srgbClr val="43050B"/>
              </a:buClr>
              <a:buSzPct val="110000"/>
              <a:buFont typeface="Wingdings" panose="05000000000000000000" pitchFamily="2" charset="2"/>
              <a:buChar char="Ø"/>
            </a:pPr>
            <a:r>
              <a:rPr lang="en-US" sz="3200" i="1" dirty="0" smtClean="0">
                <a:solidFill>
                  <a:srgbClr val="FF0066"/>
                </a:solidFill>
                <a:latin typeface="Times New Roman" panose="02020603050405020304" pitchFamily="18" charset="0"/>
                <a:cs typeface="Times New Roman" panose="02020603050405020304" pitchFamily="18" charset="0"/>
              </a:rPr>
              <a:t>Apraxia of speech</a:t>
            </a:r>
          </a:p>
          <a:p>
            <a:pPr>
              <a:buClr>
                <a:srgbClr val="43050B"/>
              </a:buClr>
              <a:buSzPct val="110000"/>
              <a:buFont typeface="Wingdings" panose="05000000000000000000" pitchFamily="2" charset="2"/>
              <a:buChar char="Ø"/>
            </a:pPr>
            <a:r>
              <a:rPr lang="en-US" sz="3200" i="1" dirty="0" smtClean="0">
                <a:solidFill>
                  <a:srgbClr val="FF0066"/>
                </a:solidFill>
                <a:latin typeface="Times New Roman" panose="02020603050405020304" pitchFamily="18" charset="0"/>
                <a:cs typeface="Times New Roman" panose="02020603050405020304" pitchFamily="18" charset="0"/>
              </a:rPr>
              <a:t>Muteness</a:t>
            </a:r>
          </a:p>
          <a:p>
            <a:pPr marL="0" indent="0">
              <a:buClr>
                <a:srgbClr val="43050B"/>
              </a:buClr>
              <a:buSzPct val="110000"/>
              <a:buNone/>
            </a:pPr>
            <a:endParaRPr lang="en-US" sz="3200" dirty="0">
              <a:solidFill>
                <a:srgbClr val="FF0066"/>
              </a:solidFill>
            </a:endParaRPr>
          </a:p>
        </p:txBody>
      </p:sp>
      <p:pic>
        <p:nvPicPr>
          <p:cNvPr id="5" name="Content Placeholder 3"/>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450761" y="1429555"/>
            <a:ext cx="3158074" cy="4778062"/>
          </a:xfrm>
        </p:spPr>
      </p:pic>
    </p:spTree>
    <p:extLst>
      <p:ext uri="{BB962C8B-B14F-4D97-AF65-F5344CB8AC3E}">
        <p14:creationId xmlns:p14="http://schemas.microsoft.com/office/powerpoint/2010/main" xmlns="" val="2420938396"/>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5" y="133081"/>
            <a:ext cx="8851421" cy="1026017"/>
          </a:xfrm>
        </p:spPr>
        <p:txBody>
          <a:bodyPr>
            <a:normAutofit/>
          </a:bodyPr>
          <a:lstStyle/>
          <a:p>
            <a:r>
              <a:rPr lang="en-US" sz="4400" dirty="0" smtClean="0"/>
              <a:t>         </a:t>
            </a:r>
            <a:r>
              <a:rPr lang="en-US" sz="5400" b="1" dirty="0" smtClean="0">
                <a:solidFill>
                  <a:srgbClr val="56F871"/>
                </a:solidFill>
              </a:rPr>
              <a:t>VOICE DISORDERS</a:t>
            </a:r>
            <a:endParaRPr lang="en-US" sz="5400" b="1" dirty="0">
              <a:solidFill>
                <a:srgbClr val="56F871"/>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563035" y="1700012"/>
            <a:ext cx="4297890" cy="4341350"/>
          </a:xfrm>
        </p:spPr>
      </p:pic>
      <p:sp>
        <p:nvSpPr>
          <p:cNvPr id="4" name="Content Placeholder 3"/>
          <p:cNvSpPr>
            <a:spLocks noGrp="1"/>
          </p:cNvSpPr>
          <p:nvPr>
            <p:ph sz="half" idx="2"/>
          </p:nvPr>
        </p:nvSpPr>
        <p:spPr>
          <a:xfrm>
            <a:off x="5115728" y="1700011"/>
            <a:ext cx="4298728" cy="4662151"/>
          </a:xfrm>
        </p:spPr>
        <p:txBody>
          <a:bodyPr/>
          <a:lstStyle/>
          <a:p>
            <a:pPr marL="0" indent="0">
              <a:buNone/>
            </a:pPr>
            <a:endParaRPr lang="en-US" dirty="0" smtClean="0"/>
          </a:p>
          <a:p>
            <a:r>
              <a:rPr lang="en-US" sz="2000" i="1" dirty="0" smtClean="0">
                <a:solidFill>
                  <a:srgbClr val="993366"/>
                </a:solidFill>
                <a:latin typeface="Times New Roman" panose="02020603050405020304" pitchFamily="18" charset="0"/>
                <a:cs typeface="Times New Roman" panose="02020603050405020304" pitchFamily="18" charset="0"/>
              </a:rPr>
              <a:t>A communication disorder is an impairment in the ability to receive, send, process and comprehend concept or verbal, nonverbal symbol system.</a:t>
            </a:r>
          </a:p>
          <a:p>
            <a:r>
              <a:rPr lang="en-US" sz="2000" i="1" dirty="0" smtClean="0">
                <a:solidFill>
                  <a:srgbClr val="993366"/>
                </a:solidFill>
                <a:latin typeface="Times New Roman" panose="02020603050405020304" pitchFamily="18" charset="0"/>
                <a:cs typeface="Times New Roman" panose="02020603050405020304" pitchFamily="18" charset="0"/>
              </a:rPr>
              <a:t>People’s voices are perceived as pitch, loudness and quality.</a:t>
            </a:r>
          </a:p>
          <a:p>
            <a:r>
              <a:rPr lang="en-US" sz="2000" i="1" dirty="0" smtClean="0">
                <a:solidFill>
                  <a:srgbClr val="993366"/>
                </a:solidFill>
                <a:latin typeface="Times New Roman" panose="02020603050405020304" pitchFamily="18" charset="0"/>
                <a:cs typeface="Times New Roman" panose="02020603050405020304" pitchFamily="18" charset="0"/>
              </a:rPr>
              <a:t>Vocal quality  is related not only to the production of speech, but also to the non linguistic aspects of speech.</a:t>
            </a:r>
          </a:p>
          <a:p>
            <a:pPr marL="0" indent="0">
              <a:buNone/>
            </a:pPr>
            <a:endParaRPr lang="en-US" dirty="0"/>
          </a:p>
        </p:txBody>
      </p:sp>
    </p:spTree>
    <p:extLst>
      <p:ext uri="{BB962C8B-B14F-4D97-AF65-F5344CB8AC3E}">
        <p14:creationId xmlns:p14="http://schemas.microsoft.com/office/powerpoint/2010/main" xmlns="" val="1275038325"/>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6" y="158840"/>
            <a:ext cx="8596668" cy="819954"/>
          </a:xfrm>
        </p:spPr>
        <p:txBody>
          <a:bodyPr>
            <a:normAutofit fontScale="90000"/>
          </a:bodyPr>
          <a:lstStyle/>
          <a:p>
            <a:r>
              <a:rPr lang="en-US" dirty="0" smtClean="0"/>
              <a:t>       </a:t>
            </a:r>
            <a:r>
              <a:rPr lang="en-US" sz="5300" dirty="0" smtClean="0">
                <a:solidFill>
                  <a:srgbClr val="FD9351"/>
                </a:solidFill>
              </a:rPr>
              <a:t>ARTICULATION DISORDER</a:t>
            </a:r>
            <a:endParaRPr lang="en-US" sz="5300" dirty="0">
              <a:solidFill>
                <a:srgbClr val="FD9351"/>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0" y="1355196"/>
            <a:ext cx="4481848" cy="5380454"/>
          </a:xfrm>
        </p:spPr>
      </p:pic>
      <p:sp>
        <p:nvSpPr>
          <p:cNvPr id="4" name="Content Placeholder 3"/>
          <p:cNvSpPr>
            <a:spLocks noGrp="1"/>
          </p:cNvSpPr>
          <p:nvPr>
            <p:ph sz="half" idx="2"/>
          </p:nvPr>
        </p:nvSpPr>
        <p:spPr>
          <a:xfrm>
            <a:off x="4662153" y="1674254"/>
            <a:ext cx="5228822" cy="4829577"/>
          </a:xfrm>
        </p:spPr>
        <p:txBody>
          <a:bodyPr>
            <a:noAutofit/>
          </a:bodyPr>
          <a:lstStyle/>
          <a:p>
            <a:pPr>
              <a:buClr>
                <a:srgbClr val="993366"/>
              </a:buClr>
              <a:buSzPct val="148000"/>
              <a:buFont typeface="Wingdings" panose="05000000000000000000" pitchFamily="2" charset="2"/>
              <a:buChar char="v"/>
            </a:pPr>
            <a:r>
              <a:rPr lang="en-US" sz="2400" i="1" dirty="0" smtClean="0">
                <a:solidFill>
                  <a:srgbClr val="1D6163"/>
                </a:solidFill>
                <a:latin typeface="Times New Roman" panose="02020603050405020304" pitchFamily="18" charset="0"/>
                <a:cs typeface="Times New Roman" panose="02020603050405020304" pitchFamily="18" charset="0"/>
              </a:rPr>
              <a:t>An articulation disorder is a speech sound disorder in which a child has difficulty making certain sounds correctly.</a:t>
            </a:r>
          </a:p>
          <a:p>
            <a:pPr>
              <a:buClr>
                <a:srgbClr val="993366"/>
              </a:buClr>
              <a:buSzPct val="148000"/>
              <a:buFont typeface="Wingdings" panose="05000000000000000000" pitchFamily="2" charset="2"/>
              <a:buChar char="v"/>
            </a:pPr>
            <a:r>
              <a:rPr lang="en-US" sz="2400" i="1" dirty="0" smtClean="0">
                <a:solidFill>
                  <a:srgbClr val="1D6163"/>
                </a:solidFill>
                <a:latin typeface="Times New Roman" panose="02020603050405020304" pitchFamily="18" charset="0"/>
                <a:cs typeface="Times New Roman" panose="02020603050405020304" pitchFamily="18" charset="0"/>
              </a:rPr>
              <a:t>Phonology refers to study of the rules for using the sounds of language.</a:t>
            </a:r>
          </a:p>
          <a:p>
            <a:pPr>
              <a:buClr>
                <a:srgbClr val="993366"/>
              </a:buClr>
              <a:buSzPct val="148000"/>
              <a:buFont typeface="Wingdings" panose="05000000000000000000" pitchFamily="2" charset="2"/>
              <a:buChar char="v"/>
            </a:pPr>
            <a:r>
              <a:rPr lang="en-US" sz="2400" i="1" dirty="0" smtClean="0">
                <a:solidFill>
                  <a:srgbClr val="1D6163"/>
                </a:solidFill>
                <a:latin typeface="Times New Roman" panose="02020603050405020304" pitchFamily="18" charset="0"/>
                <a:cs typeface="Times New Roman" panose="02020603050405020304" pitchFamily="18" charset="0"/>
              </a:rPr>
              <a:t>In this disorder the individual may make one or more of several types of error in producing words.</a:t>
            </a:r>
          </a:p>
          <a:p>
            <a:pPr>
              <a:buClr>
                <a:srgbClr val="993366"/>
              </a:buClr>
              <a:buSzPct val="148000"/>
              <a:buFont typeface="Wingdings" panose="05000000000000000000" pitchFamily="2" charset="2"/>
              <a:buChar char="v"/>
            </a:pPr>
            <a:r>
              <a:rPr lang="en-US" sz="2400" i="1" dirty="0" smtClean="0">
                <a:solidFill>
                  <a:srgbClr val="1D6163"/>
                </a:solidFill>
                <a:latin typeface="Times New Roman" panose="02020603050405020304" pitchFamily="18" charset="0"/>
                <a:cs typeface="Times New Roman" panose="02020603050405020304" pitchFamily="18" charset="0"/>
              </a:rPr>
              <a:t>Words sound can be omitted, substituted, distorted or added</a:t>
            </a:r>
            <a:r>
              <a:rPr lang="en-US" sz="2400" dirty="0" smtClean="0"/>
              <a:t>. </a:t>
            </a:r>
            <a:endParaRPr lang="en-US" sz="2400" dirty="0"/>
          </a:p>
        </p:txBody>
      </p:sp>
    </p:spTree>
    <p:extLst>
      <p:ext uri="{BB962C8B-B14F-4D97-AF65-F5344CB8AC3E}">
        <p14:creationId xmlns:p14="http://schemas.microsoft.com/office/powerpoint/2010/main" xmlns="" val="267603796"/>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6214"/>
            <a:ext cx="8596668" cy="1068947"/>
          </a:xfrm>
        </p:spPr>
        <p:txBody>
          <a:bodyPr>
            <a:normAutofit/>
          </a:bodyPr>
          <a:lstStyle/>
          <a:p>
            <a:r>
              <a:rPr lang="en-US" sz="4800" dirty="0" smtClean="0">
                <a:solidFill>
                  <a:srgbClr val="DA8374"/>
                </a:solidFill>
              </a:rPr>
              <a:t>       FLUENCY DISORDER</a:t>
            </a:r>
            <a:endParaRPr lang="en-US" sz="4800" dirty="0">
              <a:solidFill>
                <a:srgbClr val="DA8374"/>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0" y="1609858"/>
            <a:ext cx="4986294" cy="5248141"/>
          </a:xfrm>
        </p:spPr>
      </p:pic>
      <p:sp>
        <p:nvSpPr>
          <p:cNvPr id="4" name="Content Placeholder 3"/>
          <p:cNvSpPr>
            <a:spLocks noGrp="1"/>
          </p:cNvSpPr>
          <p:nvPr>
            <p:ph sz="half" idx="2"/>
          </p:nvPr>
        </p:nvSpPr>
        <p:spPr>
          <a:xfrm>
            <a:off x="5087155" y="1751527"/>
            <a:ext cx="4636394" cy="5106474"/>
          </a:xfrm>
        </p:spPr>
        <p:txBody>
          <a:bodyPr>
            <a:normAutofit/>
          </a:bodyPr>
          <a:lstStyle/>
          <a:p>
            <a:pPr>
              <a:buClr>
                <a:schemeClr val="accent4">
                  <a:lumMod val="75000"/>
                </a:schemeClr>
              </a:buClr>
              <a:buSzPct val="134000"/>
            </a:pPr>
            <a:r>
              <a:rPr lang="en-US" sz="2400" i="1" dirty="0" smtClean="0">
                <a:solidFill>
                  <a:srgbClr val="56020A"/>
                </a:solidFill>
                <a:latin typeface="Times New Roman" panose="02020603050405020304" pitchFamily="18" charset="0"/>
                <a:cs typeface="Times New Roman" panose="02020603050405020304" pitchFamily="18" charset="0"/>
              </a:rPr>
              <a:t>A person with fluency disorder has trouble speaking in a fluid or flowing way.</a:t>
            </a:r>
          </a:p>
          <a:p>
            <a:pPr>
              <a:buClr>
                <a:schemeClr val="accent4">
                  <a:lumMod val="75000"/>
                </a:schemeClr>
              </a:buClr>
              <a:buSzPct val="134000"/>
            </a:pPr>
            <a:r>
              <a:rPr lang="en-US" sz="2400" i="1" dirty="0" smtClean="0">
                <a:solidFill>
                  <a:srgbClr val="56020A"/>
                </a:solidFill>
                <a:latin typeface="Times New Roman" panose="02020603050405020304" pitchFamily="18" charset="0"/>
                <a:cs typeface="Times New Roman" panose="02020603050405020304" pitchFamily="18" charset="0"/>
              </a:rPr>
              <a:t>They may repeat the words.</a:t>
            </a:r>
          </a:p>
          <a:p>
            <a:pPr>
              <a:buClr>
                <a:schemeClr val="accent4">
                  <a:lumMod val="75000"/>
                </a:schemeClr>
              </a:buClr>
              <a:buSzPct val="134000"/>
            </a:pPr>
            <a:r>
              <a:rPr lang="en-US" sz="2400" i="1" dirty="0" smtClean="0">
                <a:solidFill>
                  <a:srgbClr val="56020A"/>
                </a:solidFill>
                <a:latin typeface="Times New Roman" panose="02020603050405020304" pitchFamily="18" charset="0"/>
                <a:cs typeface="Times New Roman" panose="02020603050405020304" pitchFamily="18" charset="0"/>
              </a:rPr>
              <a:t>Sudden impulsive burst.</a:t>
            </a:r>
          </a:p>
          <a:p>
            <a:pPr>
              <a:buClr>
                <a:schemeClr val="accent4">
                  <a:lumMod val="75000"/>
                </a:schemeClr>
              </a:buClr>
              <a:buSzPct val="134000"/>
            </a:pPr>
            <a:r>
              <a:rPr lang="en-US" sz="2400" i="1" dirty="0" smtClean="0">
                <a:solidFill>
                  <a:srgbClr val="56020A"/>
                </a:solidFill>
                <a:latin typeface="Times New Roman" panose="02020603050405020304" pitchFamily="18" charset="0"/>
                <a:cs typeface="Times New Roman" panose="02020603050405020304" pitchFamily="18" charset="0"/>
              </a:rPr>
              <a:t>They may experience a short attention span, poor concentration, poorly organized thinking, inability to listen, speech is unintelligible.</a:t>
            </a:r>
          </a:p>
          <a:p>
            <a:pPr>
              <a:buClr>
                <a:schemeClr val="accent4">
                  <a:lumMod val="75000"/>
                </a:schemeClr>
              </a:buClr>
              <a:buSzPct val="134000"/>
            </a:pPr>
            <a:r>
              <a:rPr lang="en-US" sz="2400" i="1" dirty="0" smtClean="0">
                <a:solidFill>
                  <a:srgbClr val="56020A"/>
                </a:solidFill>
                <a:latin typeface="Times New Roman" panose="02020603050405020304" pitchFamily="18" charset="0"/>
                <a:cs typeface="Times New Roman" panose="02020603050405020304" pitchFamily="18" charset="0"/>
              </a:rPr>
              <a:t>It can be identified by </a:t>
            </a:r>
            <a:r>
              <a:rPr lang="en-US" sz="2400" i="1" dirty="0" err="1" smtClean="0">
                <a:solidFill>
                  <a:srgbClr val="56020A"/>
                </a:solidFill>
                <a:latin typeface="Times New Roman" panose="02020603050405020304" pitchFamily="18" charset="0"/>
                <a:cs typeface="Times New Roman" panose="02020603050405020304" pitchFamily="18" charset="0"/>
              </a:rPr>
              <a:t>atleast</a:t>
            </a:r>
            <a:r>
              <a:rPr lang="en-US" sz="2400" i="1" dirty="0" smtClean="0">
                <a:solidFill>
                  <a:srgbClr val="56020A"/>
                </a:solidFill>
                <a:latin typeface="Times New Roman" panose="02020603050405020304" pitchFamily="18" charset="0"/>
                <a:cs typeface="Times New Roman" panose="02020603050405020304" pitchFamily="18" charset="0"/>
              </a:rPr>
              <a:t> age five.</a:t>
            </a:r>
            <a:endParaRPr lang="en-US" sz="2400" i="1" dirty="0">
              <a:solidFill>
                <a:srgbClr val="56020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7818181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3699</TotalTime>
  <Words>709</Words>
  <Application>Microsoft Office PowerPoint</Application>
  <PresentationFormat>Custom</PresentationFormat>
  <Paragraphs>110</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Facet</vt:lpstr>
      <vt:lpstr>Slide 1</vt:lpstr>
      <vt:lpstr>Slide 2</vt:lpstr>
      <vt:lpstr>             CONTENTS</vt:lpstr>
      <vt:lpstr>         INTRODUCTION </vt:lpstr>
      <vt:lpstr>             SPEECH DISORDER</vt:lpstr>
      <vt:lpstr>           TYPES OF SPEECH DISORDER</vt:lpstr>
      <vt:lpstr>         VOICE DISORDERS</vt:lpstr>
      <vt:lpstr>       ARTICULATION DISORDER</vt:lpstr>
      <vt:lpstr>       FLUENCY DISORDER</vt:lpstr>
      <vt:lpstr>      CAUSES OF SPEECH DISORDER</vt:lpstr>
      <vt:lpstr>  TREATMENTS FOR SPEECH DISORDER</vt:lpstr>
      <vt:lpstr>          LANGUAGE DISORDER</vt:lpstr>
      <vt:lpstr>      CAUSES OF LANGUAGE DISORDER</vt:lpstr>
      <vt:lpstr>    TREATMENTS FOR LANGUAGE DISORDER</vt:lpstr>
      <vt:lpstr>             CONCLUSION</vt:lpstr>
      <vt:lpstr>              REFERENCES</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KEETUMEETU</dc:creator>
  <cp:lastModifiedBy>acer</cp:lastModifiedBy>
  <cp:revision>48</cp:revision>
  <dcterms:created xsi:type="dcterms:W3CDTF">2017-07-15T19:01:52Z</dcterms:created>
  <dcterms:modified xsi:type="dcterms:W3CDTF">2019-08-01T05:41:34Z</dcterms:modified>
</cp:coreProperties>
</file>